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57" r:id="rId6"/>
    <p:sldId id="262" r:id="rId7"/>
    <p:sldId id="258" r:id="rId8"/>
    <p:sldId id="263" r:id="rId9"/>
    <p:sldId id="276" r:id="rId10"/>
    <p:sldId id="264" r:id="rId11"/>
    <p:sldId id="265" r:id="rId12"/>
    <p:sldId id="266" r:id="rId13"/>
    <p:sldId id="277" r:id="rId14"/>
    <p:sldId id="269" r:id="rId15"/>
    <p:sldId id="278" r:id="rId16"/>
    <p:sldId id="267" r:id="rId17"/>
    <p:sldId id="268" r:id="rId18"/>
    <p:sldId id="270" r:id="rId19"/>
    <p:sldId id="279" r:id="rId20"/>
    <p:sldId id="280" r:id="rId21"/>
    <p:sldId id="281" r:id="rId22"/>
    <p:sldId id="282" r:id="rId23"/>
    <p:sldId id="271" r:id="rId24"/>
    <p:sldId id="275" r:id="rId25"/>
    <p:sldId id="272" r:id="rId26"/>
    <p:sldId id="273" r:id="rId27"/>
    <p:sldId id="283" r:id="rId28"/>
    <p:sldId id="274" r:id="rId29"/>
    <p:sldId id="285" r:id="rId30"/>
    <p:sldId id="287" r:id="rId31"/>
    <p:sldId id="286" r:id="rId32"/>
    <p:sldId id="295" r:id="rId33"/>
    <p:sldId id="296" r:id="rId34"/>
    <p:sldId id="294" r:id="rId35"/>
    <p:sldId id="297" r:id="rId36"/>
    <p:sldId id="298" r:id="rId37"/>
    <p:sldId id="288" r:id="rId38"/>
    <p:sldId id="289" r:id="rId39"/>
    <p:sldId id="299" r:id="rId40"/>
    <p:sldId id="292" r:id="rId41"/>
    <p:sldId id="305" r:id="rId42"/>
    <p:sldId id="293" r:id="rId43"/>
    <p:sldId id="300" r:id="rId44"/>
    <p:sldId id="301" r:id="rId45"/>
    <p:sldId id="302" r:id="rId46"/>
    <p:sldId id="303"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a Singh" initials="NS" lastIdx="3" clrIdx="0">
    <p:extLst>
      <p:ext uri="{19B8F6BF-5375-455C-9EA6-DF929625EA0E}">
        <p15:presenceInfo xmlns:p15="http://schemas.microsoft.com/office/powerpoint/2012/main" userId="Nikita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17"/>
    <p:restoredTop sz="95761"/>
  </p:normalViewPr>
  <p:slideViewPr>
    <p:cSldViewPr snapToGrid="0">
      <p:cViewPr varScale="1">
        <p:scale>
          <a:sx n="107" d="100"/>
          <a:sy n="107"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1T14:50:11.654" idx="3">
    <p:pos x="10" y="10"/>
    <p:text>IT IS LIKE exercising a muscle. The more you work on it, the stronger it gets.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D664C-4FD7-4AB2-A2A5-2FD77FDAE1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F1CBE5-F8BE-4773-9015-66A56C8CFB6B}">
      <dgm:prSet/>
      <dgm:spPr/>
      <dgm:t>
        <a:bodyPr/>
        <a:lstStyle/>
        <a:p>
          <a:pPr>
            <a:lnSpc>
              <a:spcPct val="100000"/>
            </a:lnSpc>
          </a:pPr>
          <a:r>
            <a:rPr lang="en-US" dirty="0"/>
            <a:t>Code for a purpose. </a:t>
          </a:r>
        </a:p>
      </dgm:t>
    </dgm:pt>
    <dgm:pt modelId="{5E02CBD8-F555-4678-81E9-E6A17D8B272E}" type="parTrans" cxnId="{B4968784-004C-4CC2-82E1-693D0DB00EC2}">
      <dgm:prSet/>
      <dgm:spPr/>
      <dgm:t>
        <a:bodyPr/>
        <a:lstStyle/>
        <a:p>
          <a:endParaRPr lang="en-US"/>
        </a:p>
      </dgm:t>
    </dgm:pt>
    <dgm:pt modelId="{2CA265EA-BDF4-4BC9-A950-D8E9C1C74074}" type="sibTrans" cxnId="{B4968784-004C-4CC2-82E1-693D0DB00EC2}">
      <dgm:prSet/>
      <dgm:spPr/>
      <dgm:t>
        <a:bodyPr/>
        <a:lstStyle/>
        <a:p>
          <a:endParaRPr lang="en-US"/>
        </a:p>
      </dgm:t>
    </dgm:pt>
    <dgm:pt modelId="{180A56AE-4421-4B1B-B5BF-3937A03169E4}">
      <dgm:prSet/>
      <dgm:spPr/>
      <dgm:t>
        <a:bodyPr/>
        <a:lstStyle/>
        <a:p>
          <a:pPr>
            <a:lnSpc>
              <a:spcPct val="100000"/>
            </a:lnSpc>
          </a:pPr>
          <a:r>
            <a:rPr lang="en-US"/>
            <a:t>Programming is a practical skill. </a:t>
          </a:r>
        </a:p>
      </dgm:t>
    </dgm:pt>
    <dgm:pt modelId="{E81B4F70-061C-415B-A174-6744CDC28FC5}" type="parTrans" cxnId="{DA058C6C-C65E-4CD7-B070-74F1A56E993E}">
      <dgm:prSet/>
      <dgm:spPr/>
      <dgm:t>
        <a:bodyPr/>
        <a:lstStyle/>
        <a:p>
          <a:endParaRPr lang="en-US"/>
        </a:p>
      </dgm:t>
    </dgm:pt>
    <dgm:pt modelId="{18FADCA3-40AE-491E-A107-6CE4E84335E0}" type="sibTrans" cxnId="{DA058C6C-C65E-4CD7-B070-74F1A56E993E}">
      <dgm:prSet/>
      <dgm:spPr/>
      <dgm:t>
        <a:bodyPr/>
        <a:lstStyle/>
        <a:p>
          <a:endParaRPr lang="en-US"/>
        </a:p>
      </dgm:t>
    </dgm:pt>
    <dgm:pt modelId="{5B6514CE-A159-4530-9449-9F562FDA8E47}">
      <dgm:prSet/>
      <dgm:spPr/>
      <dgm:t>
        <a:bodyPr/>
        <a:lstStyle/>
        <a:p>
          <a:pPr>
            <a:lnSpc>
              <a:spcPct val="100000"/>
            </a:lnSpc>
          </a:pPr>
          <a:r>
            <a:rPr lang="en-US"/>
            <a:t>Dedicate 1 hour to coding each day. </a:t>
          </a:r>
        </a:p>
      </dgm:t>
    </dgm:pt>
    <dgm:pt modelId="{0339CFE7-4C4A-479B-8B84-3AF3C767C4C2}" type="parTrans" cxnId="{EE1D2506-05A1-4AB0-9E65-B4579F12ED0D}">
      <dgm:prSet/>
      <dgm:spPr/>
      <dgm:t>
        <a:bodyPr/>
        <a:lstStyle/>
        <a:p>
          <a:endParaRPr lang="en-US"/>
        </a:p>
      </dgm:t>
    </dgm:pt>
    <dgm:pt modelId="{FC036DC2-C372-48E5-8A0B-75A41D475D38}" type="sibTrans" cxnId="{EE1D2506-05A1-4AB0-9E65-B4579F12ED0D}">
      <dgm:prSet/>
      <dgm:spPr/>
      <dgm:t>
        <a:bodyPr/>
        <a:lstStyle/>
        <a:p>
          <a:endParaRPr lang="en-US"/>
        </a:p>
      </dgm:t>
    </dgm:pt>
    <dgm:pt modelId="{9F4B4C12-DAEA-4DB5-82DC-DD713B67FB6F}">
      <dgm:prSet/>
      <dgm:spPr/>
      <dgm:t>
        <a:bodyPr/>
        <a:lstStyle/>
        <a:p>
          <a:pPr>
            <a:lnSpc>
              <a:spcPct val="100000"/>
            </a:lnSpc>
          </a:pPr>
          <a:r>
            <a:rPr lang="en-US" dirty="0"/>
            <a:t>Code when your mind is fresh. </a:t>
          </a:r>
        </a:p>
      </dgm:t>
    </dgm:pt>
    <dgm:pt modelId="{4F2FA556-D688-4AC4-990F-D7BD17FEF126}" type="parTrans" cxnId="{69C4C9E1-419E-4D11-AB18-4EB0BC50DD03}">
      <dgm:prSet/>
      <dgm:spPr/>
      <dgm:t>
        <a:bodyPr/>
        <a:lstStyle/>
        <a:p>
          <a:endParaRPr lang="en-US"/>
        </a:p>
      </dgm:t>
    </dgm:pt>
    <dgm:pt modelId="{A5EB1038-8BC3-4BB3-B249-15AC9C4ACCDA}" type="sibTrans" cxnId="{69C4C9E1-419E-4D11-AB18-4EB0BC50DD03}">
      <dgm:prSet/>
      <dgm:spPr/>
      <dgm:t>
        <a:bodyPr/>
        <a:lstStyle/>
        <a:p>
          <a:endParaRPr lang="en-US"/>
        </a:p>
      </dgm:t>
    </dgm:pt>
    <dgm:pt modelId="{92ACA997-6398-0A42-95FB-1E7350D3724C}">
      <dgm:prSet/>
      <dgm:spPr/>
      <dgm:t>
        <a:bodyPr/>
        <a:lstStyle/>
        <a:p>
          <a:pPr>
            <a:lnSpc>
              <a:spcPct val="100000"/>
            </a:lnSpc>
          </a:pPr>
          <a:r>
            <a:rPr lang="en-GB" dirty="0"/>
            <a:t>Log Your Progress: Be accountable </a:t>
          </a:r>
        </a:p>
      </dgm:t>
    </dgm:pt>
    <dgm:pt modelId="{113A01AA-515C-114A-BF13-58EDB7B70E92}" type="parTrans" cxnId="{A5449B99-CB29-8A41-9B9C-7A0A26FF9C5D}">
      <dgm:prSet/>
      <dgm:spPr/>
      <dgm:t>
        <a:bodyPr/>
        <a:lstStyle/>
        <a:p>
          <a:endParaRPr lang="en-GB"/>
        </a:p>
      </dgm:t>
    </dgm:pt>
    <dgm:pt modelId="{586659EB-4136-184F-8A62-1A25E7088927}" type="sibTrans" cxnId="{A5449B99-CB29-8A41-9B9C-7A0A26FF9C5D}">
      <dgm:prSet/>
      <dgm:spPr/>
      <dgm:t>
        <a:bodyPr/>
        <a:lstStyle/>
        <a:p>
          <a:endParaRPr lang="en-GB"/>
        </a:p>
      </dgm:t>
    </dgm:pt>
    <dgm:pt modelId="{B6B5BBBB-FF94-4BBC-BB86-1D9D57F59E8F}" type="pres">
      <dgm:prSet presAssocID="{D21D664C-4FD7-4AB2-A2A5-2FD77FDAE1BC}" presName="root" presStyleCnt="0">
        <dgm:presLayoutVars>
          <dgm:dir/>
          <dgm:resizeHandles val="exact"/>
        </dgm:presLayoutVars>
      </dgm:prSet>
      <dgm:spPr/>
    </dgm:pt>
    <dgm:pt modelId="{F44063EF-3859-4DD9-9300-17B0A54E469F}" type="pres">
      <dgm:prSet presAssocID="{9EF1CBE5-F8BE-4773-9015-66A56C8CFB6B}" presName="compNode" presStyleCnt="0"/>
      <dgm:spPr/>
    </dgm:pt>
    <dgm:pt modelId="{598B9A64-1BB7-4503-9041-14B96DE0DDAF}" type="pres">
      <dgm:prSet presAssocID="{9EF1CBE5-F8BE-4773-9015-66A56C8CFB6B}" presName="bgRect" presStyleLbl="bgShp" presStyleIdx="0" presStyleCnt="5"/>
      <dgm:spPr/>
    </dgm:pt>
    <dgm:pt modelId="{BF9E0EE4-379F-4DF3-9E11-2710697AEEE1}" type="pres">
      <dgm:prSet presAssocID="{9EF1CBE5-F8BE-4773-9015-66A56C8CFB6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41B77BC2-43E2-4F03-BF6B-9488229363EA}" type="pres">
      <dgm:prSet presAssocID="{9EF1CBE5-F8BE-4773-9015-66A56C8CFB6B}" presName="spaceRect" presStyleCnt="0"/>
      <dgm:spPr/>
    </dgm:pt>
    <dgm:pt modelId="{9197966C-FF4E-42B1-8F4E-C5587FD8653A}" type="pres">
      <dgm:prSet presAssocID="{9EF1CBE5-F8BE-4773-9015-66A56C8CFB6B}" presName="parTx" presStyleLbl="revTx" presStyleIdx="0" presStyleCnt="5">
        <dgm:presLayoutVars>
          <dgm:chMax val="0"/>
          <dgm:chPref val="0"/>
        </dgm:presLayoutVars>
      </dgm:prSet>
      <dgm:spPr/>
    </dgm:pt>
    <dgm:pt modelId="{4BF9D4EB-4C55-4A6B-851E-6AF281ECABFA}" type="pres">
      <dgm:prSet presAssocID="{2CA265EA-BDF4-4BC9-A950-D8E9C1C74074}" presName="sibTrans" presStyleCnt="0"/>
      <dgm:spPr/>
    </dgm:pt>
    <dgm:pt modelId="{5B72E091-9A8D-4D6D-A129-62F467FADA2C}" type="pres">
      <dgm:prSet presAssocID="{180A56AE-4421-4B1B-B5BF-3937A03169E4}" presName="compNode" presStyleCnt="0"/>
      <dgm:spPr/>
    </dgm:pt>
    <dgm:pt modelId="{D690DD65-C21A-4E14-8AA0-15905F929319}" type="pres">
      <dgm:prSet presAssocID="{180A56AE-4421-4B1B-B5BF-3937A03169E4}" presName="bgRect" presStyleLbl="bgShp" presStyleIdx="1" presStyleCnt="5"/>
      <dgm:spPr/>
    </dgm:pt>
    <dgm:pt modelId="{33EC9BF2-B153-4EC9-81BF-45E581826CB9}" type="pres">
      <dgm:prSet presAssocID="{180A56AE-4421-4B1B-B5BF-3937A03169E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E6255340-69CE-446B-BCEC-8B19FEACC499}" type="pres">
      <dgm:prSet presAssocID="{180A56AE-4421-4B1B-B5BF-3937A03169E4}" presName="spaceRect" presStyleCnt="0"/>
      <dgm:spPr/>
    </dgm:pt>
    <dgm:pt modelId="{FD96F786-B27D-4E86-B24C-73600DCB0356}" type="pres">
      <dgm:prSet presAssocID="{180A56AE-4421-4B1B-B5BF-3937A03169E4}" presName="parTx" presStyleLbl="revTx" presStyleIdx="1" presStyleCnt="5">
        <dgm:presLayoutVars>
          <dgm:chMax val="0"/>
          <dgm:chPref val="0"/>
        </dgm:presLayoutVars>
      </dgm:prSet>
      <dgm:spPr/>
    </dgm:pt>
    <dgm:pt modelId="{4A02F411-24F4-4E92-94BE-2D42924377E6}" type="pres">
      <dgm:prSet presAssocID="{18FADCA3-40AE-491E-A107-6CE4E84335E0}" presName="sibTrans" presStyleCnt="0"/>
      <dgm:spPr/>
    </dgm:pt>
    <dgm:pt modelId="{C4F2058E-48BB-4EFF-8278-4D58CF296B48}" type="pres">
      <dgm:prSet presAssocID="{5B6514CE-A159-4530-9449-9F562FDA8E47}" presName="compNode" presStyleCnt="0"/>
      <dgm:spPr/>
    </dgm:pt>
    <dgm:pt modelId="{A55E023B-DEB3-49AF-A553-A419FC6E950A}" type="pres">
      <dgm:prSet presAssocID="{5B6514CE-A159-4530-9449-9F562FDA8E47}" presName="bgRect" presStyleLbl="bgShp" presStyleIdx="2" presStyleCnt="5"/>
      <dgm:spPr/>
    </dgm:pt>
    <dgm:pt modelId="{30467295-06C4-40B0-994A-D378768CA49F}" type="pres">
      <dgm:prSet presAssocID="{5B6514CE-A159-4530-9449-9F562FDA8E4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40E758F5-F2A9-4283-A8EF-E6DDF859CD5D}" type="pres">
      <dgm:prSet presAssocID="{5B6514CE-A159-4530-9449-9F562FDA8E47}" presName="spaceRect" presStyleCnt="0"/>
      <dgm:spPr/>
    </dgm:pt>
    <dgm:pt modelId="{C96D2C1A-964A-4B6C-A070-CD9A5492E5D9}" type="pres">
      <dgm:prSet presAssocID="{5B6514CE-A159-4530-9449-9F562FDA8E47}" presName="parTx" presStyleLbl="revTx" presStyleIdx="2" presStyleCnt="5">
        <dgm:presLayoutVars>
          <dgm:chMax val="0"/>
          <dgm:chPref val="0"/>
        </dgm:presLayoutVars>
      </dgm:prSet>
      <dgm:spPr/>
    </dgm:pt>
    <dgm:pt modelId="{2FDBEF3A-8393-4622-A05C-A86F883D62A1}" type="pres">
      <dgm:prSet presAssocID="{FC036DC2-C372-48E5-8A0B-75A41D475D38}" presName="sibTrans" presStyleCnt="0"/>
      <dgm:spPr/>
    </dgm:pt>
    <dgm:pt modelId="{8EACF2B0-3216-430B-A5BB-C8346AB39AD7}" type="pres">
      <dgm:prSet presAssocID="{9F4B4C12-DAEA-4DB5-82DC-DD713B67FB6F}" presName="compNode" presStyleCnt="0"/>
      <dgm:spPr/>
    </dgm:pt>
    <dgm:pt modelId="{BD686027-99FE-4F9E-8383-608806457031}" type="pres">
      <dgm:prSet presAssocID="{9F4B4C12-DAEA-4DB5-82DC-DD713B67FB6F}" presName="bgRect" presStyleLbl="bgShp" presStyleIdx="3" presStyleCnt="5"/>
      <dgm:spPr/>
    </dgm:pt>
    <dgm:pt modelId="{C4A8751B-40FA-4ECD-BD19-2F8AFA79EE77}" type="pres">
      <dgm:prSet presAssocID="{9F4B4C12-DAEA-4DB5-82DC-DD713B67FB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239CA102-C9BD-4023-86ED-9D306FA78770}" type="pres">
      <dgm:prSet presAssocID="{9F4B4C12-DAEA-4DB5-82DC-DD713B67FB6F}" presName="spaceRect" presStyleCnt="0"/>
      <dgm:spPr/>
    </dgm:pt>
    <dgm:pt modelId="{C5E28A7B-50B0-4AD8-9696-4B0B4ECDB77D}" type="pres">
      <dgm:prSet presAssocID="{9F4B4C12-DAEA-4DB5-82DC-DD713B67FB6F}" presName="parTx" presStyleLbl="revTx" presStyleIdx="3" presStyleCnt="5">
        <dgm:presLayoutVars>
          <dgm:chMax val="0"/>
          <dgm:chPref val="0"/>
        </dgm:presLayoutVars>
      </dgm:prSet>
      <dgm:spPr/>
    </dgm:pt>
    <dgm:pt modelId="{511650F0-219F-494A-A4AF-A2C5539E6B72}" type="pres">
      <dgm:prSet presAssocID="{A5EB1038-8BC3-4BB3-B249-15AC9C4ACCDA}" presName="sibTrans" presStyleCnt="0"/>
      <dgm:spPr/>
    </dgm:pt>
    <dgm:pt modelId="{2EBB025B-1A19-554A-A6E6-A524E96F0F09}" type="pres">
      <dgm:prSet presAssocID="{92ACA997-6398-0A42-95FB-1E7350D3724C}" presName="compNode" presStyleCnt="0"/>
      <dgm:spPr/>
    </dgm:pt>
    <dgm:pt modelId="{83D1A245-8307-DB4D-8198-0C716DA59E89}" type="pres">
      <dgm:prSet presAssocID="{92ACA997-6398-0A42-95FB-1E7350D3724C}" presName="bgRect" presStyleLbl="bgShp" presStyleIdx="4" presStyleCnt="5"/>
      <dgm:spPr/>
    </dgm:pt>
    <dgm:pt modelId="{A4BB8435-E3EA-9D4D-BCD6-24DA81355293}" type="pres">
      <dgm:prSet presAssocID="{92ACA997-6398-0A42-95FB-1E7350D3724C}" presName="iconRect" presStyleLbl="node1" presStyleIdx="4" presStyleCnt="5"/>
      <dgm:spPr/>
    </dgm:pt>
    <dgm:pt modelId="{10D88862-9D04-1042-B867-D0025A55853E}" type="pres">
      <dgm:prSet presAssocID="{92ACA997-6398-0A42-95FB-1E7350D3724C}" presName="spaceRect" presStyleCnt="0"/>
      <dgm:spPr/>
    </dgm:pt>
    <dgm:pt modelId="{83FFEFEA-E64B-F94D-9EEA-DFEB247C7C8B}" type="pres">
      <dgm:prSet presAssocID="{92ACA997-6398-0A42-95FB-1E7350D3724C}" presName="parTx" presStyleLbl="revTx" presStyleIdx="4" presStyleCnt="5">
        <dgm:presLayoutVars>
          <dgm:chMax val="0"/>
          <dgm:chPref val="0"/>
        </dgm:presLayoutVars>
      </dgm:prSet>
      <dgm:spPr/>
    </dgm:pt>
  </dgm:ptLst>
  <dgm:cxnLst>
    <dgm:cxn modelId="{EE1D2506-05A1-4AB0-9E65-B4579F12ED0D}" srcId="{D21D664C-4FD7-4AB2-A2A5-2FD77FDAE1BC}" destId="{5B6514CE-A159-4530-9449-9F562FDA8E47}" srcOrd="2" destOrd="0" parTransId="{0339CFE7-4C4A-479B-8B84-3AF3C767C4C2}" sibTransId="{FC036DC2-C372-48E5-8A0B-75A41D475D38}"/>
    <dgm:cxn modelId="{5FF27C24-8917-E94F-B142-D909C4413438}" type="presOf" srcId="{92ACA997-6398-0A42-95FB-1E7350D3724C}" destId="{83FFEFEA-E64B-F94D-9EEA-DFEB247C7C8B}" srcOrd="0" destOrd="0" presId="urn:microsoft.com/office/officeart/2018/2/layout/IconVerticalSolidList"/>
    <dgm:cxn modelId="{DA058C6C-C65E-4CD7-B070-74F1A56E993E}" srcId="{D21D664C-4FD7-4AB2-A2A5-2FD77FDAE1BC}" destId="{180A56AE-4421-4B1B-B5BF-3937A03169E4}" srcOrd="1" destOrd="0" parTransId="{E81B4F70-061C-415B-A174-6744CDC28FC5}" sibTransId="{18FADCA3-40AE-491E-A107-6CE4E84335E0}"/>
    <dgm:cxn modelId="{8972C76E-E92C-4983-B739-07B02026C1DF}" type="presOf" srcId="{180A56AE-4421-4B1B-B5BF-3937A03169E4}" destId="{FD96F786-B27D-4E86-B24C-73600DCB0356}" srcOrd="0" destOrd="0" presId="urn:microsoft.com/office/officeart/2018/2/layout/IconVerticalSolidList"/>
    <dgm:cxn modelId="{4DC44170-59FE-4FD6-A79F-CD85C034B44D}" type="presOf" srcId="{D21D664C-4FD7-4AB2-A2A5-2FD77FDAE1BC}" destId="{B6B5BBBB-FF94-4BBC-BB86-1D9D57F59E8F}" srcOrd="0" destOrd="0" presId="urn:microsoft.com/office/officeart/2018/2/layout/IconVerticalSolidList"/>
    <dgm:cxn modelId="{A4F24E7F-E873-48C2-90F1-524F85F0CE5E}" type="presOf" srcId="{9EF1CBE5-F8BE-4773-9015-66A56C8CFB6B}" destId="{9197966C-FF4E-42B1-8F4E-C5587FD8653A}" srcOrd="0" destOrd="0" presId="urn:microsoft.com/office/officeart/2018/2/layout/IconVerticalSolidList"/>
    <dgm:cxn modelId="{B4968784-004C-4CC2-82E1-693D0DB00EC2}" srcId="{D21D664C-4FD7-4AB2-A2A5-2FD77FDAE1BC}" destId="{9EF1CBE5-F8BE-4773-9015-66A56C8CFB6B}" srcOrd="0" destOrd="0" parTransId="{5E02CBD8-F555-4678-81E9-E6A17D8B272E}" sibTransId="{2CA265EA-BDF4-4BC9-A950-D8E9C1C74074}"/>
    <dgm:cxn modelId="{A5449B99-CB29-8A41-9B9C-7A0A26FF9C5D}" srcId="{D21D664C-4FD7-4AB2-A2A5-2FD77FDAE1BC}" destId="{92ACA997-6398-0A42-95FB-1E7350D3724C}" srcOrd="4" destOrd="0" parTransId="{113A01AA-515C-114A-BF13-58EDB7B70E92}" sibTransId="{586659EB-4136-184F-8A62-1A25E7088927}"/>
    <dgm:cxn modelId="{A99B96AF-91AD-450B-A9EC-0E7D76064F72}" type="presOf" srcId="{5B6514CE-A159-4530-9449-9F562FDA8E47}" destId="{C96D2C1A-964A-4B6C-A070-CD9A5492E5D9}" srcOrd="0" destOrd="0" presId="urn:microsoft.com/office/officeart/2018/2/layout/IconVerticalSolidList"/>
    <dgm:cxn modelId="{475A37D8-FE2C-49EC-9C17-0B697D7EAAAC}" type="presOf" srcId="{9F4B4C12-DAEA-4DB5-82DC-DD713B67FB6F}" destId="{C5E28A7B-50B0-4AD8-9696-4B0B4ECDB77D}" srcOrd="0" destOrd="0" presId="urn:microsoft.com/office/officeart/2018/2/layout/IconVerticalSolidList"/>
    <dgm:cxn modelId="{69C4C9E1-419E-4D11-AB18-4EB0BC50DD03}" srcId="{D21D664C-4FD7-4AB2-A2A5-2FD77FDAE1BC}" destId="{9F4B4C12-DAEA-4DB5-82DC-DD713B67FB6F}" srcOrd="3" destOrd="0" parTransId="{4F2FA556-D688-4AC4-990F-D7BD17FEF126}" sibTransId="{A5EB1038-8BC3-4BB3-B249-15AC9C4ACCDA}"/>
    <dgm:cxn modelId="{FECBFC6A-51F2-4910-B66C-2995A94DBEC9}" type="presParOf" srcId="{B6B5BBBB-FF94-4BBC-BB86-1D9D57F59E8F}" destId="{F44063EF-3859-4DD9-9300-17B0A54E469F}" srcOrd="0" destOrd="0" presId="urn:microsoft.com/office/officeart/2018/2/layout/IconVerticalSolidList"/>
    <dgm:cxn modelId="{11FBAF3C-9744-4C92-9073-43C6E4176712}" type="presParOf" srcId="{F44063EF-3859-4DD9-9300-17B0A54E469F}" destId="{598B9A64-1BB7-4503-9041-14B96DE0DDAF}" srcOrd="0" destOrd="0" presId="urn:microsoft.com/office/officeart/2018/2/layout/IconVerticalSolidList"/>
    <dgm:cxn modelId="{AE61AAE2-398A-49E0-AD74-89CAD1ABA2CD}" type="presParOf" srcId="{F44063EF-3859-4DD9-9300-17B0A54E469F}" destId="{BF9E0EE4-379F-4DF3-9E11-2710697AEEE1}" srcOrd="1" destOrd="0" presId="urn:microsoft.com/office/officeart/2018/2/layout/IconVerticalSolidList"/>
    <dgm:cxn modelId="{CE6F133E-F6D0-41A6-99E2-705B23BFD071}" type="presParOf" srcId="{F44063EF-3859-4DD9-9300-17B0A54E469F}" destId="{41B77BC2-43E2-4F03-BF6B-9488229363EA}" srcOrd="2" destOrd="0" presId="urn:microsoft.com/office/officeart/2018/2/layout/IconVerticalSolidList"/>
    <dgm:cxn modelId="{C7772D0A-BABB-43BB-BBA1-1D66B3441708}" type="presParOf" srcId="{F44063EF-3859-4DD9-9300-17B0A54E469F}" destId="{9197966C-FF4E-42B1-8F4E-C5587FD8653A}" srcOrd="3" destOrd="0" presId="urn:microsoft.com/office/officeart/2018/2/layout/IconVerticalSolidList"/>
    <dgm:cxn modelId="{10A19662-4740-433D-B3B8-D92DE2D86F88}" type="presParOf" srcId="{B6B5BBBB-FF94-4BBC-BB86-1D9D57F59E8F}" destId="{4BF9D4EB-4C55-4A6B-851E-6AF281ECABFA}" srcOrd="1" destOrd="0" presId="urn:microsoft.com/office/officeart/2018/2/layout/IconVerticalSolidList"/>
    <dgm:cxn modelId="{C5BD8799-5ACF-4F65-8CF9-184227D5D509}" type="presParOf" srcId="{B6B5BBBB-FF94-4BBC-BB86-1D9D57F59E8F}" destId="{5B72E091-9A8D-4D6D-A129-62F467FADA2C}" srcOrd="2" destOrd="0" presId="urn:microsoft.com/office/officeart/2018/2/layout/IconVerticalSolidList"/>
    <dgm:cxn modelId="{03084C99-A21B-408B-83BF-25B9536174B3}" type="presParOf" srcId="{5B72E091-9A8D-4D6D-A129-62F467FADA2C}" destId="{D690DD65-C21A-4E14-8AA0-15905F929319}" srcOrd="0" destOrd="0" presId="urn:microsoft.com/office/officeart/2018/2/layout/IconVerticalSolidList"/>
    <dgm:cxn modelId="{50695CBE-6C22-4019-B076-D92B27BEBFD4}" type="presParOf" srcId="{5B72E091-9A8D-4D6D-A129-62F467FADA2C}" destId="{33EC9BF2-B153-4EC9-81BF-45E581826CB9}" srcOrd="1" destOrd="0" presId="urn:microsoft.com/office/officeart/2018/2/layout/IconVerticalSolidList"/>
    <dgm:cxn modelId="{5957B3BB-6E42-4868-A653-884CDB81995F}" type="presParOf" srcId="{5B72E091-9A8D-4D6D-A129-62F467FADA2C}" destId="{E6255340-69CE-446B-BCEC-8B19FEACC499}" srcOrd="2" destOrd="0" presId="urn:microsoft.com/office/officeart/2018/2/layout/IconVerticalSolidList"/>
    <dgm:cxn modelId="{80A321D4-D07B-4FD8-84D4-3DF2468EAFE7}" type="presParOf" srcId="{5B72E091-9A8D-4D6D-A129-62F467FADA2C}" destId="{FD96F786-B27D-4E86-B24C-73600DCB0356}" srcOrd="3" destOrd="0" presId="urn:microsoft.com/office/officeart/2018/2/layout/IconVerticalSolidList"/>
    <dgm:cxn modelId="{B08CC12D-D2D6-4BDB-A4B9-7DDB2F87E472}" type="presParOf" srcId="{B6B5BBBB-FF94-4BBC-BB86-1D9D57F59E8F}" destId="{4A02F411-24F4-4E92-94BE-2D42924377E6}" srcOrd="3" destOrd="0" presId="urn:microsoft.com/office/officeart/2018/2/layout/IconVerticalSolidList"/>
    <dgm:cxn modelId="{56B4307C-AC2A-44D4-8FAA-5D9FD19DAFD5}" type="presParOf" srcId="{B6B5BBBB-FF94-4BBC-BB86-1D9D57F59E8F}" destId="{C4F2058E-48BB-4EFF-8278-4D58CF296B48}" srcOrd="4" destOrd="0" presId="urn:microsoft.com/office/officeart/2018/2/layout/IconVerticalSolidList"/>
    <dgm:cxn modelId="{0B2A9440-84C5-47EF-AE31-6E1536426820}" type="presParOf" srcId="{C4F2058E-48BB-4EFF-8278-4D58CF296B48}" destId="{A55E023B-DEB3-49AF-A553-A419FC6E950A}" srcOrd="0" destOrd="0" presId="urn:microsoft.com/office/officeart/2018/2/layout/IconVerticalSolidList"/>
    <dgm:cxn modelId="{DC89F9CE-0FAC-42BA-BF8B-E6DD77E73A96}" type="presParOf" srcId="{C4F2058E-48BB-4EFF-8278-4D58CF296B48}" destId="{30467295-06C4-40B0-994A-D378768CA49F}" srcOrd="1" destOrd="0" presId="urn:microsoft.com/office/officeart/2018/2/layout/IconVerticalSolidList"/>
    <dgm:cxn modelId="{73E8E425-8F3E-45B4-B1AA-DA48C15C98DB}" type="presParOf" srcId="{C4F2058E-48BB-4EFF-8278-4D58CF296B48}" destId="{40E758F5-F2A9-4283-A8EF-E6DDF859CD5D}" srcOrd="2" destOrd="0" presId="urn:microsoft.com/office/officeart/2018/2/layout/IconVerticalSolidList"/>
    <dgm:cxn modelId="{7622CE9E-319F-4BD2-98A2-3B217F27371E}" type="presParOf" srcId="{C4F2058E-48BB-4EFF-8278-4D58CF296B48}" destId="{C96D2C1A-964A-4B6C-A070-CD9A5492E5D9}" srcOrd="3" destOrd="0" presId="urn:microsoft.com/office/officeart/2018/2/layout/IconVerticalSolidList"/>
    <dgm:cxn modelId="{4542435C-41AF-49FF-ADD7-9F5979D3B329}" type="presParOf" srcId="{B6B5BBBB-FF94-4BBC-BB86-1D9D57F59E8F}" destId="{2FDBEF3A-8393-4622-A05C-A86F883D62A1}" srcOrd="5" destOrd="0" presId="urn:microsoft.com/office/officeart/2018/2/layout/IconVerticalSolidList"/>
    <dgm:cxn modelId="{462E70FE-069B-4B1A-9553-5A0C020DE239}" type="presParOf" srcId="{B6B5BBBB-FF94-4BBC-BB86-1D9D57F59E8F}" destId="{8EACF2B0-3216-430B-A5BB-C8346AB39AD7}" srcOrd="6" destOrd="0" presId="urn:microsoft.com/office/officeart/2018/2/layout/IconVerticalSolidList"/>
    <dgm:cxn modelId="{3C63D8FE-30A4-49B9-90CD-9094A253D02F}" type="presParOf" srcId="{8EACF2B0-3216-430B-A5BB-C8346AB39AD7}" destId="{BD686027-99FE-4F9E-8383-608806457031}" srcOrd="0" destOrd="0" presId="urn:microsoft.com/office/officeart/2018/2/layout/IconVerticalSolidList"/>
    <dgm:cxn modelId="{4E604AE0-F5E8-425A-B4C8-B45EBF68EB2C}" type="presParOf" srcId="{8EACF2B0-3216-430B-A5BB-C8346AB39AD7}" destId="{C4A8751B-40FA-4ECD-BD19-2F8AFA79EE77}" srcOrd="1" destOrd="0" presId="urn:microsoft.com/office/officeart/2018/2/layout/IconVerticalSolidList"/>
    <dgm:cxn modelId="{A79E8628-E741-405E-AA0A-1F3B7AA7EC1F}" type="presParOf" srcId="{8EACF2B0-3216-430B-A5BB-C8346AB39AD7}" destId="{239CA102-C9BD-4023-86ED-9D306FA78770}" srcOrd="2" destOrd="0" presId="urn:microsoft.com/office/officeart/2018/2/layout/IconVerticalSolidList"/>
    <dgm:cxn modelId="{82E494CF-5471-4863-ADF6-541317BC4D10}" type="presParOf" srcId="{8EACF2B0-3216-430B-A5BB-C8346AB39AD7}" destId="{C5E28A7B-50B0-4AD8-9696-4B0B4ECDB77D}" srcOrd="3" destOrd="0" presId="urn:microsoft.com/office/officeart/2018/2/layout/IconVerticalSolidList"/>
    <dgm:cxn modelId="{E7F911F5-C450-3E4D-8B6D-BBB2F63AB7B1}" type="presParOf" srcId="{B6B5BBBB-FF94-4BBC-BB86-1D9D57F59E8F}" destId="{511650F0-219F-494A-A4AF-A2C5539E6B72}" srcOrd="7" destOrd="0" presId="urn:microsoft.com/office/officeart/2018/2/layout/IconVerticalSolidList"/>
    <dgm:cxn modelId="{0E7DF681-361F-A84E-8CB5-22D7FD0AF119}" type="presParOf" srcId="{B6B5BBBB-FF94-4BBC-BB86-1D9D57F59E8F}" destId="{2EBB025B-1A19-554A-A6E6-A524E96F0F09}" srcOrd="8" destOrd="0" presId="urn:microsoft.com/office/officeart/2018/2/layout/IconVerticalSolidList"/>
    <dgm:cxn modelId="{1938F294-0311-E245-BD87-7FB6CEF28951}" type="presParOf" srcId="{2EBB025B-1A19-554A-A6E6-A524E96F0F09}" destId="{83D1A245-8307-DB4D-8198-0C716DA59E89}" srcOrd="0" destOrd="0" presId="urn:microsoft.com/office/officeart/2018/2/layout/IconVerticalSolidList"/>
    <dgm:cxn modelId="{CDAF2DC0-CD57-1C49-9AE1-725826D8BE7C}" type="presParOf" srcId="{2EBB025B-1A19-554A-A6E6-A524E96F0F09}" destId="{A4BB8435-E3EA-9D4D-BCD6-24DA81355293}" srcOrd="1" destOrd="0" presId="urn:microsoft.com/office/officeart/2018/2/layout/IconVerticalSolidList"/>
    <dgm:cxn modelId="{6FA1B3B7-F912-0F42-BB5A-F667A0CF11E5}" type="presParOf" srcId="{2EBB025B-1A19-554A-A6E6-A524E96F0F09}" destId="{10D88862-9D04-1042-B867-D0025A55853E}" srcOrd="2" destOrd="0" presId="urn:microsoft.com/office/officeart/2018/2/layout/IconVerticalSolidList"/>
    <dgm:cxn modelId="{CA6CCAD3-5CD1-F14E-B03B-63276F68A28A}" type="presParOf" srcId="{2EBB025B-1A19-554A-A6E6-A524E96F0F09}" destId="{83FFEFEA-E64B-F94D-9EEA-DFEB247C7C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B9A64-1BB7-4503-9041-14B96DE0DDAF}">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E0EE4-379F-4DF3-9E11-2710697AEEE1}">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7966C-FF4E-42B1-8F4E-C5587FD8653A}">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dirty="0"/>
            <a:t>Code for a purpose. </a:t>
          </a:r>
        </a:p>
      </dsp:txBody>
      <dsp:txXfrm>
        <a:off x="1133349" y="4606"/>
        <a:ext cx="5455341" cy="981254"/>
      </dsp:txXfrm>
    </dsp:sp>
    <dsp:sp modelId="{D690DD65-C21A-4E14-8AA0-15905F929319}">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C9BF2-B153-4EC9-81BF-45E581826CB9}">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6F786-B27D-4E86-B24C-73600DCB0356}">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t>Programming is a practical skill. </a:t>
          </a:r>
        </a:p>
      </dsp:txBody>
      <dsp:txXfrm>
        <a:off x="1133349" y="1231175"/>
        <a:ext cx="5455341" cy="981254"/>
      </dsp:txXfrm>
    </dsp:sp>
    <dsp:sp modelId="{A55E023B-DEB3-49AF-A553-A419FC6E950A}">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67295-06C4-40B0-994A-D378768CA49F}">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6D2C1A-964A-4B6C-A070-CD9A5492E5D9}">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t>Dedicate 1 hour to coding each day. </a:t>
          </a:r>
        </a:p>
      </dsp:txBody>
      <dsp:txXfrm>
        <a:off x="1133349" y="2457744"/>
        <a:ext cx="5455341" cy="981254"/>
      </dsp:txXfrm>
    </dsp:sp>
    <dsp:sp modelId="{BD686027-99FE-4F9E-8383-608806457031}">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A8751B-40FA-4ECD-BD19-2F8AFA79EE77}">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28A7B-50B0-4AD8-9696-4B0B4ECDB77D}">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dirty="0"/>
            <a:t>Code when your mind is fresh. </a:t>
          </a:r>
        </a:p>
      </dsp:txBody>
      <dsp:txXfrm>
        <a:off x="1133349" y="3684312"/>
        <a:ext cx="5455341" cy="981254"/>
      </dsp:txXfrm>
    </dsp:sp>
    <dsp:sp modelId="{83D1A245-8307-DB4D-8198-0C716DA59E89}">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B8435-E3EA-9D4D-BCD6-24DA81355293}">
      <dsp:nvSpPr>
        <dsp:cNvPr id="0" name=""/>
        <dsp:cNvSpPr/>
      </dsp:nvSpPr>
      <dsp:spPr>
        <a:xfrm>
          <a:off x="296829" y="5131663"/>
          <a:ext cx="539690" cy="539690"/>
        </a:xfrm>
        <a:prstGeom prst="rect">
          <a:avLst/>
        </a:prstGeom>
        <a:solidFill>
          <a:schemeClr val="accent6">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FFEFEA-E64B-F94D-9EEA-DFEB247C7C8B}">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GB" sz="1900" kern="1200" dirty="0"/>
            <a:t>Log Your Progress: Be accountable </a:t>
          </a:r>
        </a:p>
      </dsp:txBody>
      <dsp:txXfrm>
        <a:off x="1133349" y="4910881"/>
        <a:ext cx="5455341" cy="9812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4804-C145-61DB-2A88-E371611D952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893FA00-705F-9BF3-C185-C78704CD2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0629BA4-23A8-8DFB-34FE-B084364DBA67}"/>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A9923ECB-EE39-FF10-5E83-CDE415E55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72224-C7A6-9A4C-E6AA-C8B34A31927A}"/>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110428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B465-7E58-A062-637F-B19E1963EA2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2F1580-9922-DCED-AD1E-E962E56F03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428065-8041-4F95-439A-82EAB8D03763}"/>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FA4062C0-B590-600C-B1C6-8F79E1845D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0736-346D-3689-99A5-C2C0D323DD51}"/>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07636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84243-6D91-D2A6-F1FC-E03DBF316B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67F55F-820D-9BD3-6876-EC94F29029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CFD191-6D1D-F69D-1513-97E51AFCBC4D}"/>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F2E5E595-41BE-18D5-833E-1DDED7DD7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7F03C-EA11-47D0-580C-6509F831E15A}"/>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61505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E109-3894-A022-FD34-103FB5EDFB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C14207-C8AF-461E-BF12-383D5D8BFF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729B19-848F-44F5-5F49-489DA253A3FA}"/>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FFA166DA-6258-42C6-192C-874C35FB9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75F24-8D7B-1403-D4B0-2EBA023CFEDE}"/>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412171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4143-0FDB-57EB-6E29-8C44C446C6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9BC182-4BFA-C9B8-6873-3FE1FA8E20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25B0BE-0D64-F49E-D378-4B6668D51DA0}"/>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4E81A00E-AA77-9B62-CD8A-23EDF74EA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F081E-491D-CBF8-4FA3-80ADD4701C9A}"/>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67450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4B25-2D54-AFDB-3299-0BDF3374193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E5E4BB-2B20-CEBB-3379-CB46AD5DD4F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5EA5E4-67DD-6E88-7E28-56924A7336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E750F06-85B9-2127-93A3-24E734011E0C}"/>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6" name="Footer Placeholder 5">
            <a:extLst>
              <a:ext uri="{FF2B5EF4-FFF2-40B4-BE49-F238E27FC236}">
                <a16:creationId xmlns:a16="http://schemas.microsoft.com/office/drawing/2014/main" id="{65087A61-4AF5-C6C9-FE94-62208C1D2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A518C0-49CA-4F89-2F12-1D045EC3DF4C}"/>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71257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68AD-D691-59F0-5F05-FFF93FA0467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F186D0-C74E-C44B-606C-9CF653B68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20636B-B953-8C16-7835-FCF67B1A1A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222A308-13F5-7E80-0A75-68C640195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484D7C-65CD-A358-CD0A-AEDA2DDB425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DA44935-E56A-B601-C738-5073DB6C18BA}"/>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8" name="Footer Placeholder 7">
            <a:extLst>
              <a:ext uri="{FF2B5EF4-FFF2-40B4-BE49-F238E27FC236}">
                <a16:creationId xmlns:a16="http://schemas.microsoft.com/office/drawing/2014/main" id="{3117A348-43D2-6F9F-1F26-B5328B3265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5C495-7789-1ADA-1508-73C785331A90}"/>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179445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1CBF-9696-9730-EDE4-CF7244C8C82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F714723-1200-63F8-A323-76C955821A7D}"/>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4" name="Footer Placeholder 3">
            <a:extLst>
              <a:ext uri="{FF2B5EF4-FFF2-40B4-BE49-F238E27FC236}">
                <a16:creationId xmlns:a16="http://schemas.microsoft.com/office/drawing/2014/main" id="{4EEF4746-19F7-7D1A-B1EE-BB38A73E3E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254A6-713A-FC69-29B4-B545447F832F}"/>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336479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B964F1-8068-1DDD-7D81-E085D9638ECA}"/>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3" name="Footer Placeholder 2">
            <a:extLst>
              <a:ext uri="{FF2B5EF4-FFF2-40B4-BE49-F238E27FC236}">
                <a16:creationId xmlns:a16="http://schemas.microsoft.com/office/drawing/2014/main" id="{F2A561A6-2C53-F868-1350-E8ECF01867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EC2C5-9F24-32AE-2226-5F6A471E371F}"/>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109391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8560-E5E4-6870-E2FB-652344D4396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955DA7-D55E-8FC7-6DED-40A939008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8E838E-36C3-6CBC-7F55-976A90CB0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0AC4D7-8913-42A8-2111-78D7DE09F38B}"/>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6" name="Footer Placeholder 5">
            <a:extLst>
              <a:ext uri="{FF2B5EF4-FFF2-40B4-BE49-F238E27FC236}">
                <a16:creationId xmlns:a16="http://schemas.microsoft.com/office/drawing/2014/main" id="{22D119A3-DB0E-2EC8-5444-83A68F184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5897C6-05A8-A346-8BD3-1CBB4D4069F1}"/>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70417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6124-039D-CD4E-631E-D7EC767068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D0AFB08-41FE-ACD4-045A-A1DEAB930E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F463BC-B271-2716-B876-2EF1E5FFF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DA778D8-FF51-D8F7-0F4D-27F59C4DCE0E}"/>
              </a:ext>
            </a:extLst>
          </p:cNvPr>
          <p:cNvSpPr>
            <a:spLocks noGrp="1"/>
          </p:cNvSpPr>
          <p:nvPr>
            <p:ph type="dt" sz="half" idx="10"/>
          </p:nvPr>
        </p:nvSpPr>
        <p:spPr/>
        <p:txBody>
          <a:bodyPr/>
          <a:lstStyle/>
          <a:p>
            <a:fld id="{342471FC-61FF-134C-8167-A87E5CA28719}" type="datetimeFigureOut">
              <a:rPr lang="en-US" smtClean="0"/>
              <a:t>9/7/22</a:t>
            </a:fld>
            <a:endParaRPr lang="en-US"/>
          </a:p>
        </p:txBody>
      </p:sp>
      <p:sp>
        <p:nvSpPr>
          <p:cNvPr id="6" name="Footer Placeholder 5">
            <a:extLst>
              <a:ext uri="{FF2B5EF4-FFF2-40B4-BE49-F238E27FC236}">
                <a16:creationId xmlns:a16="http://schemas.microsoft.com/office/drawing/2014/main" id="{89496F26-0391-0927-6305-C1F489576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A92E0-F2FD-59FF-91C7-25927FAD47ED}"/>
              </a:ext>
            </a:extLst>
          </p:cNvPr>
          <p:cNvSpPr>
            <a:spLocks noGrp="1"/>
          </p:cNvSpPr>
          <p:nvPr>
            <p:ph type="sldNum" sz="quarter" idx="12"/>
          </p:nvPr>
        </p:nvSpPr>
        <p:spPr/>
        <p:txBody>
          <a:bodyPr/>
          <a:lstStyle/>
          <a:p>
            <a:fld id="{0A057B66-146E-DA4A-ADBE-5C0A4B9ACD5D}" type="slidenum">
              <a:rPr lang="en-US" smtClean="0"/>
              <a:t>‹#›</a:t>
            </a:fld>
            <a:endParaRPr lang="en-US"/>
          </a:p>
        </p:txBody>
      </p:sp>
    </p:spTree>
    <p:extLst>
      <p:ext uri="{BB962C8B-B14F-4D97-AF65-F5344CB8AC3E}">
        <p14:creationId xmlns:p14="http://schemas.microsoft.com/office/powerpoint/2010/main" val="2402242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7B3FD4-B7E1-295C-1593-6EB1F08B3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079BDD-A1ED-73A6-FEC3-BB2E42ED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F59A2E-3B3F-373B-0ACD-27EB8273BB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471FC-61FF-134C-8167-A87E5CA28719}" type="datetimeFigureOut">
              <a:rPr lang="en-US" smtClean="0"/>
              <a:t>9/7/22</a:t>
            </a:fld>
            <a:endParaRPr lang="en-US"/>
          </a:p>
        </p:txBody>
      </p:sp>
      <p:sp>
        <p:nvSpPr>
          <p:cNvPr id="5" name="Footer Placeholder 4">
            <a:extLst>
              <a:ext uri="{FF2B5EF4-FFF2-40B4-BE49-F238E27FC236}">
                <a16:creationId xmlns:a16="http://schemas.microsoft.com/office/drawing/2014/main" id="{55224A17-7DD3-7EAD-B053-26A445B079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CD836-502E-EA5C-816B-5B799BA55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57B66-146E-DA4A-ADBE-5C0A4B9ACD5D}" type="slidenum">
              <a:rPr lang="en-US" smtClean="0"/>
              <a:t>‹#›</a:t>
            </a:fld>
            <a:endParaRPr lang="en-US"/>
          </a:p>
        </p:txBody>
      </p:sp>
    </p:spTree>
    <p:extLst>
      <p:ext uri="{BB962C8B-B14F-4D97-AF65-F5344CB8AC3E}">
        <p14:creationId xmlns:p14="http://schemas.microsoft.com/office/powerpoint/2010/main" val="39180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codeforwin.org/2015/06/c-program-to-print-sum-of-all-even-numbers-between-1-to-n.html" TargetMode="External"/><Relationship Id="rId2" Type="http://schemas.openxmlformats.org/officeDocument/2006/relationships/hyperlink" Target="https://codeforwin.org/2016/10/c-program-to-count-number-of-digits-in-number.html" TargetMode="External"/><Relationship Id="rId1" Type="http://schemas.openxmlformats.org/officeDocument/2006/relationships/slideLayout" Target="../slideLayouts/slideLayout2.xml"/><Relationship Id="rId6" Type="http://schemas.openxmlformats.org/officeDocument/2006/relationships/hyperlink" Target="https://codeforwin.org/2015/06/c-program-to-calculate-sum-of-digits.html" TargetMode="External"/><Relationship Id="rId5" Type="http://schemas.openxmlformats.org/officeDocument/2006/relationships/hyperlink" Target="https://codeforwin.org/2016/01/c-program-to-swap-first-and-last-digit-of-number.html" TargetMode="External"/><Relationship Id="rId4" Type="http://schemas.openxmlformats.org/officeDocument/2006/relationships/hyperlink" Target="https://codeforwin.org/2015/06/c-program-to-find-sum-of-first-and-last-digit-of-number.htm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odeforwin.org/2015/06/c-program-to-print-all-prime-numbers-between-1-to-n.html" TargetMode="External"/><Relationship Id="rId2" Type="http://schemas.openxmlformats.org/officeDocument/2006/relationships/hyperlink" Target="https://codeforwin.org/2015/06/c-program-to-check-prime-number.html" TargetMode="External"/><Relationship Id="rId1" Type="http://schemas.openxmlformats.org/officeDocument/2006/relationships/slideLayout" Target="../slideLayouts/slideLayout2.xml"/><Relationship Id="rId4" Type="http://schemas.openxmlformats.org/officeDocument/2006/relationships/hyperlink" Target="https://codeforwin.org/2015/06/c-program-to-find-sum-of-all-prim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python/default.asp" TargetMode="External"/><Relationship Id="rId2" Type="http://schemas.openxmlformats.org/officeDocument/2006/relationships/hyperlink" Target="https://www.w3schools.com/java/default.as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BD70867-AE29-EA67-032A-BDE7B6E4A53C}"/>
              </a:ext>
            </a:extLst>
          </p:cNvPr>
          <p:cNvPicPr>
            <a:picLocks noChangeAspect="1"/>
          </p:cNvPicPr>
          <p:nvPr/>
        </p:nvPicPr>
        <p:blipFill rotWithShape="1">
          <a:blip r:embed="rId2"/>
          <a:srcRect r="15627" b="-1"/>
          <a:stretch/>
        </p:blipFill>
        <p:spPr>
          <a:xfrm>
            <a:off x="3523488" y="324101"/>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EAAD7A-645F-C69D-4AD2-A5F4C4839952}"/>
              </a:ext>
            </a:extLst>
          </p:cNvPr>
          <p:cNvSpPr>
            <a:spLocks noGrp="1"/>
          </p:cNvSpPr>
          <p:nvPr>
            <p:ph type="ctrTitle"/>
          </p:nvPr>
        </p:nvSpPr>
        <p:spPr>
          <a:xfrm>
            <a:off x="477980" y="662259"/>
            <a:ext cx="7821068" cy="3664238"/>
          </a:xfrm>
        </p:spPr>
        <p:txBody>
          <a:bodyPr anchor="b">
            <a:noAutofit/>
          </a:bodyPr>
          <a:lstStyle/>
          <a:p>
            <a:pPr algn="l"/>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r>
              <a:rPr lang="en-US" altLang="en-US" sz="3200" b="1" dirty="0">
                <a:latin typeface="Times New Roman" panose="02020603050405020304" pitchFamily="18" charset="0"/>
                <a:cs typeface="Times New Roman" panose="02020603050405020304" pitchFamily="18" charset="0"/>
              </a:rPr>
              <a:t>Introduction to Programming: Getting Started in C </a:t>
            </a:r>
            <a:br>
              <a:rPr lang="en-US" altLang="en-US" sz="3200" b="1" dirty="0">
                <a:latin typeface="Times New Roman" panose="02020603050405020304" pitchFamily="18" charset="0"/>
                <a:cs typeface="Times New Roman" panose="02020603050405020304" pitchFamily="18" charset="0"/>
              </a:rPr>
            </a:br>
            <a:br>
              <a:rPr lang="en-US" alt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ABE23E8-F791-FB1D-821C-642D17642C53}"/>
              </a:ext>
            </a:extLst>
          </p:cNvPr>
          <p:cNvSpPr>
            <a:spLocks noGrp="1"/>
          </p:cNvSpPr>
          <p:nvPr>
            <p:ph type="subTitle" idx="1"/>
          </p:nvPr>
        </p:nvSpPr>
        <p:spPr>
          <a:xfrm>
            <a:off x="477980" y="4872922"/>
            <a:ext cx="4023359" cy="1208141"/>
          </a:xfrm>
        </p:spPr>
        <p:txBody>
          <a:bodyPr>
            <a:normAutofit/>
          </a:bodyPr>
          <a:lstStyle/>
          <a:p>
            <a:pPr algn="l"/>
            <a:r>
              <a:rPr lang="en-US" sz="2000" dirty="0">
                <a:latin typeface="Times New Roman" panose="02020603050405020304" pitchFamily="18" charset="0"/>
                <a:cs typeface="Times New Roman" panose="02020603050405020304" pitchFamily="18" charset="0"/>
              </a:rPr>
              <a:t>Dr Nikita Singh</a:t>
            </a:r>
          </a:p>
          <a:p>
            <a:pPr algn="l"/>
            <a:r>
              <a:rPr lang="en-US" sz="2000" dirty="0">
                <a:latin typeface="Times New Roman" panose="02020603050405020304" pitchFamily="18" charset="0"/>
                <a:cs typeface="Times New Roman" panose="02020603050405020304" pitchFamily="18" charset="0"/>
              </a:rPr>
              <a:t>Assistant Professor, </a:t>
            </a:r>
            <a:r>
              <a:rPr lang="en-US" sz="2000" dirty="0" err="1">
                <a:latin typeface="Times New Roman" panose="02020603050405020304" pitchFamily="18" charset="0"/>
                <a:cs typeface="Times New Roman" panose="02020603050405020304" pitchFamily="18" charset="0"/>
              </a:rPr>
              <a:t>SoCSE</a:t>
            </a:r>
            <a:endParaRPr lang="en-US" sz="2000" dirty="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1CB4983-247A-4FAB-0016-0660590C36B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600" kern="1200" dirty="0">
                <a:solidFill>
                  <a:srgbClr val="FFFFFF"/>
                </a:solidFill>
                <a:latin typeface="Times New Roman" panose="02020603050405020304" pitchFamily="18" charset="0"/>
                <a:cs typeface="Times New Roman" panose="02020603050405020304" pitchFamily="18" charset="0"/>
              </a:rPr>
              <a:t>Getting Started with C</a:t>
            </a:r>
          </a:p>
        </p:txBody>
      </p:sp>
      <p:pic>
        <p:nvPicPr>
          <p:cNvPr id="5" name="Content Placeholder 4" descr="Graphical user interface, text&#10;&#10;Description automatically generated">
            <a:extLst>
              <a:ext uri="{FF2B5EF4-FFF2-40B4-BE49-F238E27FC236}">
                <a16:creationId xmlns:a16="http://schemas.microsoft.com/office/drawing/2014/main" id="{8C331049-4208-49DB-FF69-D52CFFC84EA6}"/>
              </a:ext>
            </a:extLst>
          </p:cNvPr>
          <p:cNvPicPr>
            <a:picLocks noGrp="1" noChangeAspect="1"/>
          </p:cNvPicPr>
          <p:nvPr>
            <p:ph idx="1"/>
          </p:nvPr>
        </p:nvPicPr>
        <p:blipFill rotWithShape="1">
          <a:blip r:embed="rId2"/>
          <a:srcRect l="17644" t="25684" r="14224" b="20467"/>
          <a:stretch/>
        </p:blipFill>
        <p:spPr>
          <a:xfrm>
            <a:off x="4502428" y="1644324"/>
            <a:ext cx="7225748" cy="3569351"/>
          </a:xfrm>
          <a:prstGeom prst="rect">
            <a:avLst/>
          </a:prstGeom>
        </p:spPr>
      </p:pic>
    </p:spTree>
    <p:extLst>
      <p:ext uri="{BB962C8B-B14F-4D97-AF65-F5344CB8AC3E}">
        <p14:creationId xmlns:p14="http://schemas.microsoft.com/office/powerpoint/2010/main" val="225547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B7D1C9A-050D-7B81-6D96-03813B0FA103}"/>
              </a:ext>
            </a:extLst>
          </p:cNvPr>
          <p:cNvSpPr>
            <a:spLocks noGrp="1"/>
          </p:cNvSpPr>
          <p:nvPr>
            <p:ph type="title"/>
          </p:nvPr>
        </p:nvSpPr>
        <p:spPr>
          <a:xfrm>
            <a:off x="660041" y="2686050"/>
            <a:ext cx="2880828" cy="3152962"/>
          </a:xfrm>
        </p:spPr>
        <p:txBody>
          <a:bodyPr vert="horz" lIns="91440" tIns="45720" rIns="91440" bIns="45720" rtlCol="0" anchor="t">
            <a:normAutofit/>
          </a:bodyPr>
          <a:lstStyle/>
          <a:p>
            <a:pPr algn="ctr"/>
            <a:r>
              <a:rPr lang="en-US" sz="3200" kern="1200" dirty="0">
                <a:solidFill>
                  <a:srgbClr val="FFFFFF"/>
                </a:solidFill>
                <a:latin typeface="Times New Roman" panose="02020603050405020304" pitchFamily="18" charset="0"/>
                <a:cs typeface="Times New Roman" panose="02020603050405020304" pitchFamily="18" charset="0"/>
              </a:rPr>
              <a:t>The C Character Set </a:t>
            </a:r>
          </a:p>
        </p:txBody>
      </p:sp>
      <p:pic>
        <p:nvPicPr>
          <p:cNvPr id="5" name="Content Placeholder 4" descr="Table&#10;&#10;Description automatically generated">
            <a:extLst>
              <a:ext uri="{FF2B5EF4-FFF2-40B4-BE49-F238E27FC236}">
                <a16:creationId xmlns:a16="http://schemas.microsoft.com/office/drawing/2014/main" id="{304803A1-FAD4-267E-31A8-0CD90617A98E}"/>
              </a:ext>
            </a:extLst>
          </p:cNvPr>
          <p:cNvPicPr>
            <a:picLocks noGrp="1" noChangeAspect="1"/>
          </p:cNvPicPr>
          <p:nvPr>
            <p:ph idx="1"/>
          </p:nvPr>
        </p:nvPicPr>
        <p:blipFill rotWithShape="1">
          <a:blip r:embed="rId2"/>
          <a:srcRect l="17029" t="25684" r="15660" b="27034"/>
          <a:stretch/>
        </p:blipFill>
        <p:spPr>
          <a:xfrm>
            <a:off x="4502428" y="1170954"/>
            <a:ext cx="7225748" cy="4516092"/>
          </a:xfrm>
          <a:prstGeom prst="rect">
            <a:avLst/>
          </a:prstGeom>
        </p:spPr>
      </p:pic>
    </p:spTree>
    <p:extLst>
      <p:ext uri="{BB962C8B-B14F-4D97-AF65-F5344CB8AC3E}">
        <p14:creationId xmlns:p14="http://schemas.microsoft.com/office/powerpoint/2010/main" val="223532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4DCC3-B7DC-CE20-6BCF-B9D6AFD0A453}"/>
              </a:ext>
            </a:extLst>
          </p:cNvPr>
          <p:cNvSpPr>
            <a:spLocks noGrp="1"/>
          </p:cNvSpPr>
          <p:nvPr>
            <p:ph type="title"/>
          </p:nvPr>
        </p:nvSpPr>
        <p:spPr>
          <a:xfrm>
            <a:off x="200025" y="339610"/>
            <a:ext cx="9895951" cy="1033669"/>
          </a:xfrm>
        </p:spPr>
        <p:txBody>
          <a:bodyPr>
            <a:normAutofit/>
          </a:bodyPr>
          <a:lstStyle/>
          <a:p>
            <a:r>
              <a:rPr lang="en-IN" sz="4000" dirty="0">
                <a:solidFill>
                  <a:srgbClr val="FFFFFF"/>
                </a:solidFill>
                <a:latin typeface="Times New Roman" panose="02020603050405020304" pitchFamily="18" charset="0"/>
                <a:cs typeface="Times New Roman" panose="02020603050405020304" pitchFamily="18" charset="0"/>
              </a:rPr>
              <a:t>C Variables</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F354B8-71A2-24D1-AF3C-6873C998EAF9}"/>
              </a:ext>
            </a:extLst>
          </p:cNvPr>
          <p:cNvSpPr>
            <a:spLocks noGrp="1"/>
          </p:cNvSpPr>
          <p:nvPr>
            <p:ph idx="1"/>
          </p:nvPr>
        </p:nvSpPr>
        <p:spPr>
          <a:xfrm>
            <a:off x="200025" y="1743075"/>
            <a:ext cx="10895605" cy="4258480"/>
          </a:xfrm>
        </p:spPr>
        <p:txBody>
          <a:bodyPr anchor="ctr">
            <a:normAutofit/>
          </a:bodyPr>
          <a:lstStyle/>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Variables are containers for storing data values.</a:t>
            </a:r>
          </a:p>
          <a:p>
            <a:pPr>
              <a:lnSpc>
                <a:spcPct val="150000"/>
              </a:lnSpc>
            </a:pPr>
            <a:r>
              <a:rPr lang="en-IN" sz="2000" dirty="0">
                <a:latin typeface="Times New Roman" panose="02020603050405020304" pitchFamily="18" charset="0"/>
                <a:cs typeface="Times New Roman" panose="02020603050405020304" pitchFamily="18" charset="0"/>
              </a:rPr>
              <a:t>In C, there are different </a:t>
            </a:r>
            <a:r>
              <a:rPr lang="en-IN" sz="2000" b="1" dirty="0">
                <a:latin typeface="Times New Roman" panose="02020603050405020304" pitchFamily="18" charset="0"/>
                <a:cs typeface="Times New Roman" panose="02020603050405020304" pitchFamily="18" charset="0"/>
              </a:rPr>
              <a:t>types</a:t>
            </a:r>
            <a:r>
              <a:rPr lang="en-IN" sz="2000" dirty="0">
                <a:latin typeface="Times New Roman" panose="02020603050405020304" pitchFamily="18" charset="0"/>
                <a:cs typeface="Times New Roman" panose="02020603050405020304" pitchFamily="18" charset="0"/>
              </a:rPr>
              <a:t> of variables (defined with different keywords), for example:</a:t>
            </a:r>
          </a:p>
          <a:p>
            <a:pPr lvl="1">
              <a:lnSpc>
                <a:spcPct val="150000"/>
              </a:lnSpc>
            </a:pPr>
            <a:r>
              <a:rPr lang="en-IN" sz="2000" b="1" dirty="0">
                <a:latin typeface="Times New Roman" panose="02020603050405020304" pitchFamily="18" charset="0"/>
                <a:cs typeface="Times New Roman" panose="02020603050405020304" pitchFamily="18" charset="0"/>
              </a:rPr>
              <a:t>int</a:t>
            </a:r>
            <a:r>
              <a:rPr lang="en-IN" sz="2000" dirty="0">
                <a:latin typeface="Times New Roman" panose="02020603050405020304" pitchFamily="18" charset="0"/>
                <a:cs typeface="Times New Roman" panose="02020603050405020304" pitchFamily="18" charset="0"/>
              </a:rPr>
              <a:t> - stores integers (whole numbers), without decimals, such as 123 or -123</a:t>
            </a:r>
          </a:p>
          <a:p>
            <a:pPr lvl="1">
              <a:lnSpc>
                <a:spcPct val="150000"/>
              </a:lnSpc>
            </a:pPr>
            <a:r>
              <a:rPr lang="en-IN" sz="2000" b="1" dirty="0">
                <a:latin typeface="Times New Roman" panose="02020603050405020304" pitchFamily="18" charset="0"/>
                <a:cs typeface="Times New Roman" panose="02020603050405020304" pitchFamily="18" charset="0"/>
              </a:rPr>
              <a:t>float</a:t>
            </a:r>
            <a:r>
              <a:rPr lang="en-IN" sz="2000" dirty="0">
                <a:latin typeface="Times New Roman" panose="02020603050405020304" pitchFamily="18" charset="0"/>
                <a:cs typeface="Times New Roman" panose="02020603050405020304" pitchFamily="18" charset="0"/>
              </a:rPr>
              <a:t> - stores floating point numbers, with decimals, such as 19.99 or -19.99</a:t>
            </a:r>
          </a:p>
          <a:p>
            <a:pPr lvl="1">
              <a:lnSpc>
                <a:spcPct val="150000"/>
              </a:lnSpc>
            </a:pPr>
            <a:r>
              <a:rPr lang="en-IN" sz="2000" b="1" dirty="0">
                <a:latin typeface="Times New Roman" panose="02020603050405020304" pitchFamily="18" charset="0"/>
                <a:cs typeface="Times New Roman" panose="02020603050405020304" pitchFamily="18" charset="0"/>
              </a:rPr>
              <a:t>char</a:t>
            </a:r>
            <a:r>
              <a:rPr lang="en-IN" sz="2000" dirty="0">
                <a:latin typeface="Times New Roman" panose="02020603050405020304" pitchFamily="18" charset="0"/>
                <a:cs typeface="Times New Roman" panose="02020603050405020304" pitchFamily="18" charset="0"/>
              </a:rPr>
              <a:t> - stores single characters, such as 'a' or 'B'. Char values are surrounded by </a:t>
            </a:r>
            <a:r>
              <a:rPr lang="en-IN" sz="2000" b="1" dirty="0">
                <a:latin typeface="Times New Roman" panose="02020603050405020304" pitchFamily="18" charset="0"/>
                <a:cs typeface="Times New Roman" panose="02020603050405020304" pitchFamily="18" charset="0"/>
              </a:rPr>
              <a:t>single quotes</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42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EBD2F-9E6F-4AC7-008F-CF03588AD9ED}"/>
              </a:ext>
            </a:extLst>
          </p:cNvPr>
          <p:cNvSpPr>
            <a:spLocks noGrp="1"/>
          </p:cNvSpPr>
          <p:nvPr>
            <p:ph type="title"/>
          </p:nvPr>
        </p:nvSpPr>
        <p:spPr>
          <a:xfrm>
            <a:off x="459347" y="294538"/>
            <a:ext cx="10808204"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Declaring a variable </a:t>
            </a:r>
          </a:p>
        </p:txBody>
      </p:sp>
      <p:sp>
        <p:nvSpPr>
          <p:cNvPr id="3" name="Content Placeholder 2">
            <a:extLst>
              <a:ext uri="{FF2B5EF4-FFF2-40B4-BE49-F238E27FC236}">
                <a16:creationId xmlns:a16="http://schemas.microsoft.com/office/drawing/2014/main" id="{8C6914FA-B93E-0673-B1F0-FE375F19AF9B}"/>
              </a:ext>
            </a:extLst>
          </p:cNvPr>
          <p:cNvSpPr>
            <a:spLocks noGrp="1"/>
          </p:cNvSpPr>
          <p:nvPr>
            <p:ph idx="1"/>
          </p:nvPr>
        </p:nvSpPr>
        <p:spPr>
          <a:xfrm>
            <a:off x="459347" y="1891970"/>
            <a:ext cx="10636283" cy="4109585"/>
          </a:xfrm>
        </p:spPr>
        <p:txBody>
          <a:bodyPr anchor="ctr">
            <a:norm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To create a variable, specify the </a:t>
            </a:r>
            <a:r>
              <a:rPr lang="en-IN" sz="2000" b="1" dirty="0">
                <a:latin typeface="Times New Roman" panose="02020603050405020304" pitchFamily="18" charset="0"/>
                <a:cs typeface="Times New Roman" panose="02020603050405020304" pitchFamily="18" charset="0"/>
              </a:rPr>
              <a:t>type</a:t>
            </a:r>
            <a:r>
              <a:rPr lang="en-IN" sz="2000" dirty="0">
                <a:latin typeface="Times New Roman" panose="02020603050405020304" pitchFamily="18" charset="0"/>
                <a:cs typeface="Times New Roman" panose="02020603050405020304" pitchFamily="18" charset="0"/>
              </a:rPr>
              <a:t> and assign it a </a:t>
            </a:r>
            <a:r>
              <a:rPr lang="en-IN" sz="2000" b="1" dirty="0">
                <a:latin typeface="Times New Roman" panose="02020603050405020304" pitchFamily="18" charset="0"/>
                <a:cs typeface="Times New Roman" panose="02020603050405020304" pitchFamily="18" charset="0"/>
              </a:rPr>
              <a:t>value</a:t>
            </a:r>
            <a:r>
              <a:rPr lang="en-IN" sz="2000" dirty="0">
                <a:latin typeface="Times New Roman" panose="02020603050405020304" pitchFamily="18" charset="0"/>
                <a:cs typeface="Times New Roman" panose="02020603050405020304" pitchFamily="18" charset="0"/>
              </a:rPr>
              <a:t>:</a:t>
            </a:r>
          </a:p>
          <a:p>
            <a:pPr marL="0" indent="0">
              <a:lnSpc>
                <a:spcPct val="150000"/>
              </a:lnSpc>
              <a:buNone/>
            </a:pPr>
            <a:r>
              <a:rPr lang="en-IN" sz="2000" dirty="0">
                <a:latin typeface="Times New Roman" panose="02020603050405020304" pitchFamily="18" charset="0"/>
                <a:cs typeface="Times New Roman" panose="02020603050405020304" pitchFamily="18" charset="0"/>
              </a:rPr>
              <a:t>Syntax:</a:t>
            </a:r>
          </a:p>
          <a:p>
            <a:pPr marL="0" indent="0">
              <a:lnSpc>
                <a:spcPct val="150000"/>
              </a:lnSpc>
              <a:buNone/>
            </a:pPr>
            <a:r>
              <a:rPr lang="en-IN" sz="2000" i="1" dirty="0">
                <a:latin typeface="Times New Roman" panose="02020603050405020304" pitchFamily="18" charset="0"/>
                <a:cs typeface="Times New Roman" panose="02020603050405020304" pitchFamily="18" charset="0"/>
              </a:rPr>
              <a:t>type</a:t>
            </a:r>
            <a:r>
              <a:rPr lang="en-IN" sz="2000" dirty="0">
                <a:latin typeface="Times New Roman" panose="02020603050405020304" pitchFamily="18" charset="0"/>
                <a:cs typeface="Times New Roman" panose="02020603050405020304" pitchFamily="18" charset="0"/>
              </a:rPr>
              <a:t> </a:t>
            </a:r>
            <a:r>
              <a:rPr lang="en-IN" sz="2000" i="1" dirty="0" err="1">
                <a:latin typeface="Times New Roman" panose="02020603050405020304" pitchFamily="18" charset="0"/>
                <a:cs typeface="Times New Roman" panose="02020603050405020304" pitchFamily="18" charset="0"/>
              </a:rPr>
              <a:t>variableName</a:t>
            </a:r>
            <a:r>
              <a:rPr lang="en-IN" sz="2000" dirty="0">
                <a:latin typeface="Times New Roman" panose="02020603050405020304" pitchFamily="18" charset="0"/>
                <a:cs typeface="Times New Roman" panose="02020603050405020304" pitchFamily="18" charset="0"/>
              </a:rPr>
              <a:t> = </a:t>
            </a:r>
            <a:r>
              <a:rPr lang="en-IN" sz="2000" i="1" dirty="0">
                <a:latin typeface="Times New Roman" panose="02020603050405020304" pitchFamily="18" charset="0"/>
                <a:cs typeface="Times New Roman" panose="02020603050405020304" pitchFamily="18" charset="0"/>
              </a:rPr>
              <a:t>value</a:t>
            </a:r>
            <a:r>
              <a:rPr lang="en-IN" sz="2000" dirty="0">
                <a:latin typeface="Times New Roman" panose="02020603050405020304" pitchFamily="18" charset="0"/>
                <a:cs typeface="Times New Roman" panose="02020603050405020304" pitchFamily="18" charset="0"/>
              </a:rPr>
              <a:t>;</a:t>
            </a:r>
          </a:p>
          <a:p>
            <a:pPr marL="0" indent="0">
              <a:lnSpc>
                <a:spcPct val="150000"/>
              </a:lnSpc>
              <a:buNone/>
            </a:pPr>
            <a:endParaRPr lang="en-IN" sz="2000" dirty="0">
              <a:latin typeface="Times New Roman" panose="02020603050405020304" pitchFamily="18" charset="0"/>
              <a:cs typeface="Times New Roman" panose="02020603050405020304" pitchFamily="18" charset="0"/>
            </a:endParaRPr>
          </a:p>
          <a:p>
            <a:pPr marL="0" indent="0">
              <a:lnSpc>
                <a:spcPct val="150000"/>
              </a:lnSpc>
              <a:buNone/>
            </a:pPr>
            <a:r>
              <a:rPr lang="en-IN" sz="2000" dirty="0">
                <a:latin typeface="Times New Roman" panose="02020603050405020304" pitchFamily="18" charset="0"/>
                <a:cs typeface="Times New Roman" panose="02020603050405020304" pitchFamily="18" charset="0"/>
              </a:rPr>
              <a:t>Example: Create a variable called </a:t>
            </a:r>
            <a:r>
              <a:rPr lang="en-IN" sz="2000" b="1" dirty="0" err="1">
                <a:latin typeface="Times New Roman" panose="02020603050405020304" pitchFamily="18" charset="0"/>
                <a:cs typeface="Times New Roman" panose="02020603050405020304" pitchFamily="18" charset="0"/>
              </a:rPr>
              <a:t>myNum</a:t>
            </a:r>
            <a:r>
              <a:rPr lang="en-IN" sz="2000" dirty="0">
                <a:latin typeface="Times New Roman" panose="02020603050405020304" pitchFamily="18" charset="0"/>
                <a:cs typeface="Times New Roman" panose="02020603050405020304" pitchFamily="18" charset="0"/>
              </a:rPr>
              <a:t> of type int and assign the value </a:t>
            </a:r>
            <a:r>
              <a:rPr lang="en-IN" sz="2000" b="1" dirty="0">
                <a:latin typeface="Times New Roman" panose="02020603050405020304" pitchFamily="18" charset="0"/>
                <a:cs typeface="Times New Roman" panose="02020603050405020304" pitchFamily="18" charset="0"/>
              </a:rPr>
              <a:t>15</a:t>
            </a:r>
            <a:r>
              <a:rPr lang="en-IN" sz="2000" dirty="0">
                <a:latin typeface="Times New Roman" panose="02020603050405020304" pitchFamily="18" charset="0"/>
                <a:cs typeface="Times New Roman" panose="02020603050405020304" pitchFamily="18" charset="0"/>
              </a:rPr>
              <a:t> to it. </a:t>
            </a:r>
          </a:p>
          <a:p>
            <a:pPr marL="0" indent="0">
              <a:lnSpc>
                <a:spcPct val="150000"/>
              </a:lnSpc>
              <a:buNone/>
            </a:pPr>
            <a:r>
              <a:rPr lang="en-IN" sz="2000" dirty="0">
                <a:latin typeface="Times New Roman" panose="02020603050405020304" pitchFamily="18" charset="0"/>
                <a:cs typeface="Times New Roman" panose="02020603050405020304" pitchFamily="18" charset="0"/>
              </a:rPr>
              <a:t>int </a:t>
            </a:r>
            <a:r>
              <a:rPr lang="en-IN" sz="2000" dirty="0" err="1">
                <a:latin typeface="Times New Roman" panose="02020603050405020304" pitchFamily="18" charset="0"/>
                <a:cs typeface="Times New Roman" panose="02020603050405020304" pitchFamily="18" charset="0"/>
              </a:rPr>
              <a:t>myNum</a:t>
            </a:r>
            <a:r>
              <a:rPr lang="en-IN" sz="2000" dirty="0">
                <a:latin typeface="Times New Roman" panose="02020603050405020304" pitchFamily="18" charset="0"/>
                <a:cs typeface="Times New Roman" panose="02020603050405020304" pitchFamily="18" charset="0"/>
              </a:rPr>
              <a:t> = 15;</a:t>
            </a:r>
          </a:p>
          <a:p>
            <a:pPr marL="0" indent="0">
              <a:lnSpc>
                <a:spcPct val="150000"/>
              </a:lnSpc>
              <a:buNone/>
            </a:pPr>
            <a:endParaRPr lang="en-IN" sz="2000" dirty="0"/>
          </a:p>
          <a:p>
            <a:pPr>
              <a:lnSpc>
                <a:spcPct val="150000"/>
              </a:lnSpc>
            </a:pPr>
            <a:endParaRPr lang="en-US" sz="2000" dirty="0"/>
          </a:p>
        </p:txBody>
      </p:sp>
    </p:spTree>
    <p:extLst>
      <p:ext uri="{BB962C8B-B14F-4D97-AF65-F5344CB8AC3E}">
        <p14:creationId xmlns:p14="http://schemas.microsoft.com/office/powerpoint/2010/main" val="4197501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2AC59-31E9-BEFB-7F10-EEB478306D6B}"/>
              </a:ext>
            </a:extLst>
          </p:cNvPr>
          <p:cNvSpPr>
            <a:spLocks noGrp="1"/>
          </p:cNvSpPr>
          <p:nvPr>
            <p:ph type="title"/>
          </p:nvPr>
        </p:nvSpPr>
        <p:spPr>
          <a:xfrm>
            <a:off x="459346" y="280781"/>
            <a:ext cx="9895951" cy="1033669"/>
          </a:xfrm>
        </p:spPr>
        <p:txBody>
          <a:bodyPr>
            <a:normAutofit/>
          </a:bodyPr>
          <a:lstStyle/>
          <a:p>
            <a:r>
              <a:rPr lang="en-IN" sz="4000">
                <a:solidFill>
                  <a:srgbClr val="FFFFFF"/>
                </a:solidFill>
                <a:latin typeface="Times New Roman" panose="02020603050405020304" pitchFamily="18" charset="0"/>
                <a:cs typeface="Times New Roman" panose="02020603050405020304" pitchFamily="18" charset="0"/>
              </a:rPr>
              <a:t>Rules for Constructing Variable Names</a:t>
            </a:r>
            <a:endParaRPr lang="en-US" sz="400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5BF5FA-BBC5-5187-C803-F503B0F888A0}"/>
              </a:ext>
            </a:extLst>
          </p:cNvPr>
          <p:cNvSpPr>
            <a:spLocks noGrp="1"/>
          </p:cNvSpPr>
          <p:nvPr>
            <p:ph idx="1"/>
          </p:nvPr>
        </p:nvSpPr>
        <p:spPr>
          <a:xfrm>
            <a:off x="459350" y="1757363"/>
            <a:ext cx="11442137" cy="4657724"/>
          </a:xfrm>
        </p:spPr>
        <p:txBody>
          <a:bodyPr anchor="ctr">
            <a:noAutofit/>
          </a:bodyPr>
          <a:lstStyle/>
          <a:p>
            <a:pPr>
              <a:lnSpc>
                <a:spcPct val="150000"/>
              </a:lnSpc>
            </a:pPr>
            <a:r>
              <a:rPr lang="en-IN" sz="2400" dirty="0">
                <a:latin typeface="Times New Roman" panose="02020603050405020304" pitchFamily="18" charset="0"/>
                <a:cs typeface="Times New Roman" panose="02020603050405020304" pitchFamily="18" charset="0"/>
              </a:rPr>
              <a:t>A variable name is any combination of  alphabets, digits or underscores. Some compilers allow variable names whose length could be up to 247 characters.. </a:t>
            </a:r>
          </a:p>
          <a:p>
            <a:pPr>
              <a:lnSpc>
                <a:spcPct val="150000"/>
              </a:lnSpc>
            </a:pPr>
            <a:r>
              <a:rPr lang="en-IN" sz="2400" dirty="0">
                <a:latin typeface="Times New Roman" panose="02020603050405020304" pitchFamily="18" charset="0"/>
                <a:cs typeface="Times New Roman" panose="02020603050405020304" pitchFamily="18" charset="0"/>
              </a:rPr>
              <a:t>The first character in the variable name must be an alphabet or underscore. </a:t>
            </a:r>
          </a:p>
          <a:p>
            <a:pPr>
              <a:lnSpc>
                <a:spcPct val="150000"/>
              </a:lnSpc>
            </a:pPr>
            <a:r>
              <a:rPr lang="en-IN" sz="2400" dirty="0">
                <a:latin typeface="Times New Roman" panose="02020603050405020304" pitchFamily="18" charset="0"/>
                <a:cs typeface="Times New Roman" panose="02020603050405020304" pitchFamily="18" charset="0"/>
              </a:rPr>
              <a:t>No commas or blanks are allowed within a variable name. </a:t>
            </a:r>
          </a:p>
          <a:p>
            <a:pPr>
              <a:lnSpc>
                <a:spcPct val="150000"/>
              </a:lnSpc>
            </a:pPr>
            <a:r>
              <a:rPr lang="en-IN" sz="2400" dirty="0">
                <a:latin typeface="Times New Roman" panose="02020603050405020304" pitchFamily="18" charset="0"/>
                <a:cs typeface="Times New Roman" panose="02020603050405020304" pitchFamily="18" charset="0"/>
              </a:rPr>
              <a:t>No special symbol other than an underscore can be used in a variable name. </a:t>
            </a:r>
          </a:p>
          <a:p>
            <a:pPr marL="0" indent="0">
              <a:lnSpc>
                <a:spcPct val="100000"/>
              </a:lnSpc>
              <a:buNone/>
            </a:pPr>
            <a:r>
              <a:rPr lang="en-IN" sz="2400" dirty="0">
                <a:latin typeface="Times New Roman" panose="02020603050405020304" pitchFamily="18" charset="0"/>
                <a:cs typeface="Times New Roman" panose="02020603050405020304" pitchFamily="18" charset="0"/>
              </a:rPr>
              <a:t>   Ex.: </a:t>
            </a:r>
            <a:r>
              <a:rPr lang="en-IN" sz="2400" dirty="0" err="1">
                <a:latin typeface="Times New Roman" panose="02020603050405020304" pitchFamily="18" charset="0"/>
                <a:cs typeface="Times New Roman" panose="02020603050405020304" pitchFamily="18" charset="0"/>
              </a:rPr>
              <a:t>si_int</a:t>
            </a:r>
            <a:r>
              <a:rPr lang="en-IN" sz="2400" dirty="0">
                <a:latin typeface="Times New Roman" panose="02020603050405020304" pitchFamily="18" charset="0"/>
                <a:cs typeface="Times New Roman" panose="02020603050405020304" pitchFamily="18" charset="0"/>
              </a:rPr>
              <a:t> </a:t>
            </a:r>
          </a:p>
          <a:p>
            <a:pPr marL="0" indent="0">
              <a:lnSpc>
                <a:spcPct val="100000"/>
              </a:lnSpc>
              <a:buNone/>
            </a:pP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m_hra</a:t>
            </a:r>
            <a:r>
              <a:rPr lang="en-IN" sz="2400" dirty="0">
                <a:latin typeface="Times New Roman" panose="02020603050405020304" pitchFamily="18" charset="0"/>
                <a:cs typeface="Times New Roman" panose="02020603050405020304" pitchFamily="18" charset="0"/>
              </a:rPr>
              <a:t> </a:t>
            </a:r>
          </a:p>
          <a:p>
            <a:pPr marL="0" indent="0">
              <a:lnSpc>
                <a:spcPct val="100000"/>
              </a:lnSpc>
              <a:buNone/>
            </a:pPr>
            <a:r>
              <a:rPr lang="en-IN" sz="2400" dirty="0">
                <a:latin typeface="Times New Roman" panose="02020603050405020304" pitchFamily="18" charset="0"/>
                <a:cs typeface="Times New Roman" panose="02020603050405020304" pitchFamily="18" charset="0"/>
              </a:rPr>
              <a:t>          pop_e_89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5305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5C517-9691-1E3F-B390-33E7D6A7B419}"/>
              </a:ext>
            </a:extLst>
          </p:cNvPr>
          <p:cNvSpPr>
            <a:spLocks noGrp="1"/>
          </p:cNvSpPr>
          <p:nvPr>
            <p:ph type="title"/>
          </p:nvPr>
        </p:nvSpPr>
        <p:spPr>
          <a:xfrm>
            <a:off x="459346" y="439633"/>
            <a:ext cx="9895951" cy="1033669"/>
          </a:xfrm>
        </p:spPr>
        <p:txBody>
          <a:bodyPr>
            <a:normAutofit/>
          </a:bodyPr>
          <a:lstStyle/>
          <a:p>
            <a:r>
              <a:rPr lang="en-IN" sz="3400" dirty="0">
                <a:solidFill>
                  <a:srgbClr val="FFFFFF"/>
                </a:solidFill>
                <a:latin typeface="Times New Roman" panose="02020603050405020304" pitchFamily="18" charset="0"/>
                <a:cs typeface="Times New Roman" panose="02020603050405020304" pitchFamily="18" charset="0"/>
              </a:rPr>
              <a:t>C Data Types</a:t>
            </a:r>
            <a:br>
              <a:rPr lang="en-IN" sz="3400" dirty="0">
                <a:solidFill>
                  <a:srgbClr val="FFFFFF"/>
                </a:solidFill>
                <a:latin typeface="Times New Roman" panose="02020603050405020304" pitchFamily="18" charset="0"/>
                <a:cs typeface="Times New Roman" panose="02020603050405020304" pitchFamily="18" charset="0"/>
              </a:rPr>
            </a:br>
            <a:endParaRPr lang="en-US" sz="34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6E8E1A-2B12-D720-C6E6-CE39CBED33A1}"/>
              </a:ext>
            </a:extLst>
          </p:cNvPr>
          <p:cNvSpPr>
            <a:spLocks noGrp="1"/>
          </p:cNvSpPr>
          <p:nvPr>
            <p:ph idx="1"/>
          </p:nvPr>
        </p:nvSpPr>
        <p:spPr>
          <a:xfrm>
            <a:off x="459350" y="1767840"/>
            <a:ext cx="11138289" cy="4795622"/>
          </a:xfrm>
        </p:spPr>
        <p:txBody>
          <a:bodyPr anchor="ctr">
            <a:normAutofit/>
          </a:bodyPr>
          <a:lstStyle/>
          <a:p>
            <a:pPr algn="just"/>
            <a:r>
              <a:rPr lang="en-IN" sz="2000" dirty="0">
                <a:latin typeface="Times New Roman" panose="02020603050405020304" pitchFamily="18" charset="0"/>
                <a:cs typeface="Times New Roman" panose="02020603050405020304" pitchFamily="18" charset="0"/>
              </a:rPr>
              <a:t>A variable in C must be a specified </a:t>
            </a:r>
            <a:r>
              <a:rPr lang="en-IN" sz="2000" b="1" dirty="0">
                <a:latin typeface="Times New Roman" panose="02020603050405020304" pitchFamily="18" charset="0"/>
                <a:cs typeface="Times New Roman" panose="02020603050405020304" pitchFamily="18" charset="0"/>
              </a:rPr>
              <a:t>data type</a:t>
            </a:r>
            <a:r>
              <a:rPr lang="en-IN" sz="2000" dirty="0">
                <a:latin typeface="Times New Roman" panose="02020603050405020304" pitchFamily="18" charset="0"/>
                <a:cs typeface="Times New Roman" panose="02020603050405020304" pitchFamily="18" charset="0"/>
              </a:rPr>
              <a:t>, and you must use a </a:t>
            </a:r>
            <a:r>
              <a:rPr lang="en-IN" sz="2000" b="1" dirty="0">
                <a:latin typeface="Times New Roman" panose="02020603050405020304" pitchFamily="18" charset="0"/>
                <a:cs typeface="Times New Roman" panose="02020603050405020304" pitchFamily="18" charset="0"/>
              </a:rPr>
              <a:t>format specifier </a:t>
            </a:r>
            <a:r>
              <a:rPr lang="en-IN" sz="2000" dirty="0">
                <a:latin typeface="Times New Roman" panose="02020603050405020304" pitchFamily="18" charset="0"/>
                <a:cs typeface="Times New Roman" panose="02020603050405020304" pitchFamily="18" charset="0"/>
              </a:rPr>
              <a:t>inside the </a:t>
            </a:r>
            <a:r>
              <a:rPr lang="en-IN" sz="2000" dirty="0" err="1">
                <a:latin typeface="Times New Roman" panose="02020603050405020304" pitchFamily="18" charset="0"/>
                <a:cs typeface="Times New Roman" panose="02020603050405020304" pitchFamily="18" charset="0"/>
              </a:rPr>
              <a:t>printf</a:t>
            </a:r>
            <a:r>
              <a:rPr lang="en-IN" sz="2000" dirty="0">
                <a:latin typeface="Times New Roman" panose="02020603050405020304" pitchFamily="18" charset="0"/>
                <a:cs typeface="Times New Roman" panose="02020603050405020304" pitchFamily="18" charset="0"/>
              </a:rPr>
              <a:t>() function to display it.</a:t>
            </a:r>
          </a:p>
          <a:p>
            <a:pPr marL="0" indent="0">
              <a:buNone/>
            </a:pPr>
            <a:r>
              <a:rPr lang="en-IN" sz="2000" b="1" dirty="0">
                <a:latin typeface="Times New Roman" panose="02020603050405020304" pitchFamily="18" charset="0"/>
                <a:cs typeface="Times New Roman" panose="02020603050405020304" pitchFamily="18" charset="0"/>
              </a:rPr>
              <a:t>Example</a:t>
            </a:r>
          </a:p>
          <a:p>
            <a:r>
              <a:rPr lang="en-IN" sz="2000" dirty="0">
                <a:latin typeface="Consolas" panose="020B0609020204030204" pitchFamily="49" charset="0"/>
                <a:cs typeface="Consolas" panose="020B0609020204030204" pitchFamily="49" charset="0"/>
              </a:rPr>
              <a:t>int </a:t>
            </a:r>
            <a:r>
              <a:rPr lang="en-IN" sz="2000" dirty="0" err="1">
                <a:latin typeface="Consolas" panose="020B0609020204030204" pitchFamily="49" charset="0"/>
                <a:cs typeface="Consolas" panose="020B0609020204030204" pitchFamily="49" charset="0"/>
              </a:rPr>
              <a:t>myNum</a:t>
            </a:r>
            <a:r>
              <a:rPr lang="en-IN" sz="2000" dirty="0">
                <a:latin typeface="Consolas" panose="020B0609020204030204" pitchFamily="49" charset="0"/>
                <a:cs typeface="Consolas" panose="020B0609020204030204" pitchFamily="49" charset="0"/>
              </a:rPr>
              <a:t> = 5;             </a:t>
            </a:r>
            <a:r>
              <a:rPr lang="en-IN" sz="2000" dirty="0">
                <a:latin typeface="Times New Roman" panose="02020603050405020304" pitchFamily="18" charset="0"/>
                <a:cs typeface="Times New Roman" panose="02020603050405020304" pitchFamily="18" charset="0"/>
              </a:rPr>
              <a:t>// Integer (whole number)</a:t>
            </a:r>
            <a:br>
              <a:rPr lang="en-IN" sz="2000" dirty="0">
                <a:latin typeface="Times New Roman" panose="02020603050405020304" pitchFamily="18" charset="0"/>
                <a:cs typeface="Times New Roman" panose="02020603050405020304" pitchFamily="18" charset="0"/>
              </a:rPr>
            </a:br>
            <a:r>
              <a:rPr lang="en-IN" sz="2000" dirty="0">
                <a:latin typeface="Consolas" panose="020B0609020204030204" pitchFamily="49" charset="0"/>
                <a:cs typeface="Consolas" panose="020B0609020204030204" pitchFamily="49" charset="0"/>
              </a:rPr>
              <a:t>float </a:t>
            </a:r>
            <a:r>
              <a:rPr lang="en-IN" sz="2000" dirty="0" err="1">
                <a:latin typeface="Consolas" panose="020B0609020204030204" pitchFamily="49" charset="0"/>
                <a:cs typeface="Consolas" panose="020B0609020204030204" pitchFamily="49" charset="0"/>
              </a:rPr>
              <a:t>myFloatNum</a:t>
            </a:r>
            <a:r>
              <a:rPr lang="en-IN" sz="2000" dirty="0">
                <a:latin typeface="Consolas" panose="020B0609020204030204" pitchFamily="49" charset="0"/>
                <a:cs typeface="Consolas" panose="020B0609020204030204" pitchFamily="49" charset="0"/>
              </a:rPr>
              <a:t> = 5.99;   </a:t>
            </a:r>
            <a:r>
              <a:rPr lang="en-IN" sz="2000" dirty="0">
                <a:latin typeface="Times New Roman" panose="02020603050405020304" pitchFamily="18" charset="0"/>
                <a:cs typeface="Times New Roman" panose="02020603050405020304" pitchFamily="18" charset="0"/>
              </a:rPr>
              <a:t>// Floating point number</a:t>
            </a:r>
            <a:br>
              <a:rPr lang="en-IN" sz="2000" dirty="0">
                <a:latin typeface="Consolas" panose="020B0609020204030204" pitchFamily="49" charset="0"/>
                <a:cs typeface="Consolas" panose="020B0609020204030204" pitchFamily="49" charset="0"/>
              </a:rPr>
            </a:br>
            <a:r>
              <a:rPr lang="en-IN" sz="2000" dirty="0">
                <a:latin typeface="Consolas" panose="020B0609020204030204" pitchFamily="49" charset="0"/>
                <a:cs typeface="Consolas" panose="020B0609020204030204" pitchFamily="49" charset="0"/>
              </a:rPr>
              <a:t>char </a:t>
            </a:r>
            <a:r>
              <a:rPr lang="en-IN" sz="2000" dirty="0" err="1">
                <a:latin typeface="Consolas" panose="020B0609020204030204" pitchFamily="49" charset="0"/>
                <a:cs typeface="Consolas" panose="020B0609020204030204" pitchFamily="49" charset="0"/>
              </a:rPr>
              <a:t>myLetter</a:t>
            </a:r>
            <a:r>
              <a:rPr lang="en-IN" sz="2000" dirty="0">
                <a:latin typeface="Consolas" panose="020B0609020204030204" pitchFamily="49" charset="0"/>
                <a:cs typeface="Consolas" panose="020B0609020204030204" pitchFamily="49" charset="0"/>
              </a:rPr>
              <a:t> = 'D';       </a:t>
            </a:r>
            <a:r>
              <a:rPr lang="en-IN" sz="2000" dirty="0">
                <a:latin typeface="Times New Roman" panose="02020603050405020304" pitchFamily="18" charset="0"/>
                <a:cs typeface="Times New Roman" panose="02020603050405020304" pitchFamily="18" charset="0"/>
              </a:rPr>
              <a:t>// Character</a:t>
            </a:r>
          </a:p>
          <a:p>
            <a:pPr marL="0" indent="0">
              <a:buNone/>
            </a:pPr>
            <a:r>
              <a:rPr lang="en-IN" sz="2000" b="1" dirty="0">
                <a:latin typeface="Times New Roman" panose="02020603050405020304" pitchFamily="18" charset="0"/>
                <a:cs typeface="Times New Roman" panose="02020603050405020304" pitchFamily="18" charset="0"/>
              </a:rPr>
              <a:t>Print variable</a:t>
            </a:r>
            <a:endParaRPr lang="en-IN" sz="2000" b="1" dirty="0"/>
          </a:p>
          <a:p>
            <a:r>
              <a:rPr lang="en-IN" sz="2000" dirty="0" err="1">
                <a:latin typeface="Consolas" panose="020B0609020204030204" pitchFamily="49" charset="0"/>
                <a:cs typeface="Consolas" panose="020B0609020204030204" pitchFamily="49" charset="0"/>
              </a:rPr>
              <a:t>printf</a:t>
            </a:r>
            <a:r>
              <a:rPr lang="en-IN" sz="2000" dirty="0">
                <a:latin typeface="Consolas" panose="020B0609020204030204" pitchFamily="49" charset="0"/>
                <a:cs typeface="Consolas" panose="020B0609020204030204" pitchFamily="49" charset="0"/>
              </a:rPr>
              <a:t>("%d\n", </a:t>
            </a:r>
            <a:r>
              <a:rPr lang="en-IN" sz="2000" dirty="0" err="1">
                <a:latin typeface="Consolas" panose="020B0609020204030204" pitchFamily="49" charset="0"/>
                <a:cs typeface="Consolas" panose="020B0609020204030204" pitchFamily="49" charset="0"/>
              </a:rPr>
              <a:t>myNum</a:t>
            </a:r>
            <a:r>
              <a:rPr lang="en-IN" sz="2000" dirty="0">
                <a:latin typeface="Consolas" panose="020B0609020204030204" pitchFamily="49" charset="0"/>
                <a:cs typeface="Consolas" panose="020B0609020204030204" pitchFamily="49" charset="0"/>
              </a:rPr>
              <a:t>);</a:t>
            </a:r>
            <a:br>
              <a:rPr lang="en-IN" sz="2000" dirty="0">
                <a:latin typeface="Consolas" panose="020B0609020204030204" pitchFamily="49" charset="0"/>
                <a:cs typeface="Consolas" panose="020B0609020204030204" pitchFamily="49" charset="0"/>
              </a:rPr>
            </a:br>
            <a:r>
              <a:rPr lang="en-IN" sz="2000" dirty="0" err="1">
                <a:latin typeface="Consolas" panose="020B0609020204030204" pitchFamily="49" charset="0"/>
                <a:cs typeface="Consolas" panose="020B0609020204030204" pitchFamily="49" charset="0"/>
              </a:rPr>
              <a:t>printf</a:t>
            </a:r>
            <a:r>
              <a:rPr lang="en-IN" sz="2000" dirty="0">
                <a:latin typeface="Consolas" panose="020B0609020204030204" pitchFamily="49" charset="0"/>
                <a:cs typeface="Consolas" panose="020B0609020204030204" pitchFamily="49" charset="0"/>
              </a:rPr>
              <a:t>("%f\n", </a:t>
            </a:r>
            <a:r>
              <a:rPr lang="en-IN" sz="2000" dirty="0" err="1">
                <a:latin typeface="Consolas" panose="020B0609020204030204" pitchFamily="49" charset="0"/>
                <a:cs typeface="Consolas" panose="020B0609020204030204" pitchFamily="49" charset="0"/>
              </a:rPr>
              <a:t>myFloatNum</a:t>
            </a:r>
            <a:r>
              <a:rPr lang="en-IN" sz="2000" dirty="0">
                <a:latin typeface="Consolas" panose="020B0609020204030204" pitchFamily="49" charset="0"/>
                <a:cs typeface="Consolas" panose="020B0609020204030204" pitchFamily="49" charset="0"/>
              </a:rPr>
              <a:t>);</a:t>
            </a:r>
            <a:br>
              <a:rPr lang="en-IN" sz="2000" dirty="0">
                <a:latin typeface="Consolas" panose="020B0609020204030204" pitchFamily="49" charset="0"/>
                <a:cs typeface="Consolas" panose="020B0609020204030204" pitchFamily="49" charset="0"/>
              </a:rPr>
            </a:br>
            <a:r>
              <a:rPr lang="en-IN" sz="2000" dirty="0" err="1">
                <a:latin typeface="Consolas" panose="020B0609020204030204" pitchFamily="49" charset="0"/>
                <a:cs typeface="Consolas" panose="020B0609020204030204" pitchFamily="49" charset="0"/>
              </a:rPr>
              <a:t>printf</a:t>
            </a:r>
            <a:r>
              <a:rPr lang="en-IN" sz="2000" dirty="0">
                <a:latin typeface="Consolas" panose="020B0609020204030204" pitchFamily="49" charset="0"/>
                <a:cs typeface="Consolas" panose="020B0609020204030204" pitchFamily="49" charset="0"/>
              </a:rPr>
              <a:t>("%c\n", </a:t>
            </a:r>
            <a:r>
              <a:rPr lang="en-IN" sz="2000" dirty="0" err="1">
                <a:latin typeface="Consolas" panose="020B0609020204030204" pitchFamily="49" charset="0"/>
                <a:cs typeface="Consolas" panose="020B0609020204030204" pitchFamily="49" charset="0"/>
              </a:rPr>
              <a:t>myLetter</a:t>
            </a:r>
            <a:r>
              <a:rPr lang="en-IN" sz="2000" dirty="0">
                <a:latin typeface="Consolas" panose="020B0609020204030204" pitchFamily="49" charset="0"/>
                <a:cs typeface="Consolas" panose="020B0609020204030204" pitchFamily="49" charset="0"/>
              </a:rPr>
              <a:t>);</a:t>
            </a:r>
          </a:p>
          <a:p>
            <a:endParaRPr lang="en-US" sz="2000" dirty="0"/>
          </a:p>
        </p:txBody>
      </p:sp>
    </p:spTree>
    <p:extLst>
      <p:ext uri="{BB962C8B-B14F-4D97-AF65-F5344CB8AC3E}">
        <p14:creationId xmlns:p14="http://schemas.microsoft.com/office/powerpoint/2010/main" val="256370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361E15C3-ADAE-34B0-8F39-F40E5BED4073}"/>
              </a:ext>
            </a:extLst>
          </p:cNvPr>
          <p:cNvPicPr>
            <a:picLocks noGrp="1" noChangeAspect="1"/>
          </p:cNvPicPr>
          <p:nvPr>
            <p:ph idx="1"/>
          </p:nvPr>
        </p:nvPicPr>
        <p:blipFill rotWithShape="1">
          <a:blip r:embed="rId2"/>
          <a:srcRect l="27084" t="29952" r="26742" b="22437"/>
          <a:stretch/>
        </p:blipFill>
        <p:spPr>
          <a:xfrm>
            <a:off x="1543050" y="371475"/>
            <a:ext cx="8646402" cy="5572125"/>
          </a:xfrm>
        </p:spPr>
      </p:pic>
      <p:sp>
        <p:nvSpPr>
          <p:cNvPr id="6" name="TextBox 5">
            <a:extLst>
              <a:ext uri="{FF2B5EF4-FFF2-40B4-BE49-F238E27FC236}">
                <a16:creationId xmlns:a16="http://schemas.microsoft.com/office/drawing/2014/main" id="{1AC2DF14-AFAF-6345-6E43-B98F7ED4D657}"/>
              </a:ext>
            </a:extLst>
          </p:cNvPr>
          <p:cNvSpPr txBox="1"/>
          <p:nvPr/>
        </p:nvSpPr>
        <p:spPr>
          <a:xfrm>
            <a:off x="2843213" y="6100763"/>
            <a:ext cx="638651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C Constants </a:t>
            </a:r>
          </a:p>
        </p:txBody>
      </p:sp>
    </p:spTree>
    <p:extLst>
      <p:ext uri="{BB962C8B-B14F-4D97-AF65-F5344CB8AC3E}">
        <p14:creationId xmlns:p14="http://schemas.microsoft.com/office/powerpoint/2010/main" val="158340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7A79-239E-64E7-5DBD-6F03B07E9E7E}"/>
              </a:ext>
            </a:extLst>
          </p:cNvPr>
          <p:cNvSpPr>
            <a:spLocks noGrp="1"/>
          </p:cNvSpPr>
          <p:nvPr>
            <p:ph type="title"/>
          </p:nvPr>
        </p:nvSpPr>
        <p:spPr>
          <a:xfrm>
            <a:off x="466722" y="586855"/>
            <a:ext cx="3201366" cy="3387497"/>
          </a:xfrm>
        </p:spPr>
        <p:txBody>
          <a:bodyPr anchor="b">
            <a:normAutofit/>
          </a:bodyPr>
          <a:lstStyle/>
          <a:p>
            <a:pPr algn="r"/>
            <a:r>
              <a:rPr lang="en-IN" sz="4000" dirty="0">
                <a:solidFill>
                  <a:srgbClr val="FFFFFF"/>
                </a:solidFill>
                <a:latin typeface="Times New Roman" panose="02020603050405020304" pitchFamily="18" charset="0"/>
                <a:cs typeface="Times New Roman" panose="02020603050405020304" pitchFamily="18" charset="0"/>
              </a:rPr>
              <a:t>C Keywords </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60816B-8373-41D9-B0CD-4E79E3867F8E}"/>
              </a:ext>
            </a:extLst>
          </p:cNvPr>
          <p:cNvSpPr>
            <a:spLocks noGrp="1"/>
          </p:cNvSpPr>
          <p:nvPr>
            <p:ph idx="1"/>
          </p:nvPr>
        </p:nvSpPr>
        <p:spPr>
          <a:xfrm>
            <a:off x="4810259" y="649480"/>
            <a:ext cx="6555347" cy="5546047"/>
          </a:xfrm>
        </p:spPr>
        <p:txBody>
          <a:bodyPr anchor="ctr">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Keywords are the words whose meaning has already been explained to the C compiler (or in a broad sense to the computer). </a:t>
            </a:r>
          </a:p>
          <a:p>
            <a:pPr algn="just">
              <a:lnSpc>
                <a:spcPct val="150000"/>
              </a:lnSpc>
            </a:pPr>
            <a:r>
              <a:rPr lang="en-IN" sz="2400" dirty="0">
                <a:latin typeface="Times New Roman" panose="02020603050405020304" pitchFamily="18" charset="0"/>
                <a:cs typeface="Times New Roman" panose="02020603050405020304" pitchFamily="18" charset="0"/>
              </a:rPr>
              <a:t>The keywords cannot be used as variable names because if we do so we are trying to assign a new meaning to the keyword, which is not allowed by the computer.</a:t>
            </a:r>
          </a:p>
          <a:p>
            <a:pPr algn="just">
              <a:lnSpc>
                <a:spcPct val="150000"/>
              </a:lnSpc>
            </a:pPr>
            <a:r>
              <a:rPr lang="en-IN" sz="2400" dirty="0">
                <a:latin typeface="Times New Roman" panose="02020603050405020304" pitchFamily="18" charset="0"/>
                <a:cs typeface="Times New Roman" panose="02020603050405020304" pitchFamily="18" charset="0"/>
              </a:rPr>
              <a:t>There are only 32 keywords available in 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407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CC7109CF-968B-8D44-BAE4-E2D71E732CD3}"/>
              </a:ext>
            </a:extLst>
          </p:cNvPr>
          <p:cNvPicPr>
            <a:picLocks noGrp="1" noChangeAspect="1"/>
          </p:cNvPicPr>
          <p:nvPr>
            <p:ph idx="1"/>
          </p:nvPr>
        </p:nvPicPr>
        <p:blipFill rotWithShape="1">
          <a:blip r:embed="rId2"/>
          <a:srcRect l="21543" t="27654" r="33104" b="34915"/>
          <a:stretch/>
        </p:blipFill>
        <p:spPr>
          <a:xfrm>
            <a:off x="598009" y="592931"/>
            <a:ext cx="10995982" cy="5672138"/>
          </a:xfrm>
        </p:spPr>
      </p:pic>
    </p:spTree>
    <p:extLst>
      <p:ext uri="{BB962C8B-B14F-4D97-AF65-F5344CB8AC3E}">
        <p14:creationId xmlns:p14="http://schemas.microsoft.com/office/powerpoint/2010/main" val="208792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379D-FAA0-3F71-DD08-7CCE523A4669}"/>
              </a:ext>
            </a:extLst>
          </p:cNvPr>
          <p:cNvSpPr>
            <a:spLocks noGrp="1"/>
          </p:cNvSpPr>
          <p:nvPr>
            <p:ph type="title"/>
          </p:nvPr>
        </p:nvSpPr>
        <p:spPr/>
        <p:txBody>
          <a:bodyPr/>
          <a:lstStyle/>
          <a:p>
            <a:r>
              <a:rPr lang="en-IN" sz="3200" dirty="0">
                <a:latin typeface="Times New Roman" panose="02020603050405020304" pitchFamily="18" charset="0"/>
                <a:cs typeface="Times New Roman" panose="02020603050405020304" pitchFamily="18" charset="0"/>
              </a:rPr>
              <a:t>C Operators</a:t>
            </a:r>
            <a:br>
              <a:rPr lang="en-IN" dirty="0"/>
            </a:br>
            <a:endParaRPr lang="en-US" dirty="0"/>
          </a:p>
        </p:txBody>
      </p:sp>
      <p:sp>
        <p:nvSpPr>
          <p:cNvPr id="3" name="Content Placeholder 2">
            <a:extLst>
              <a:ext uri="{FF2B5EF4-FFF2-40B4-BE49-F238E27FC236}">
                <a16:creationId xmlns:a16="http://schemas.microsoft.com/office/drawing/2014/main" id="{4AB49870-D1E6-066C-8A44-B6CDC4796E1D}"/>
              </a:ext>
            </a:extLst>
          </p:cNvPr>
          <p:cNvSpPr>
            <a:spLocks noGrp="1"/>
          </p:cNvSpPr>
          <p:nvPr>
            <p:ph idx="1"/>
          </p:nvPr>
        </p:nvSpPr>
        <p:spPr>
          <a:xfrm>
            <a:off x="838200" y="1310640"/>
            <a:ext cx="10515600" cy="4866323"/>
          </a:xfrm>
        </p:spPr>
        <p:txBody>
          <a:bodyPr>
            <a:normAutofit/>
          </a:bodyPr>
          <a:lstStyle/>
          <a:p>
            <a:r>
              <a:rPr lang="en-IN" sz="2400" dirty="0">
                <a:latin typeface="Times New Roman" panose="02020603050405020304" pitchFamily="18" charset="0"/>
                <a:cs typeface="Times New Roman" panose="02020603050405020304" pitchFamily="18" charset="0"/>
              </a:rPr>
              <a:t>Operators are used to perform operations on variables and values.</a:t>
            </a:r>
            <a:endParaRPr lang="en-US" sz="2400" dirty="0">
              <a:latin typeface="Times New Roman" panose="02020603050405020304" pitchFamily="18" charset="0"/>
              <a:cs typeface="Times New Roman" panose="02020603050405020304" pitchFamily="18" charset="0"/>
            </a:endParaRPr>
          </a:p>
        </p:txBody>
      </p:sp>
      <p:pic>
        <p:nvPicPr>
          <p:cNvPr id="5" name="Picture 4" descr="Graphical user interface, table&#10;&#10;Description automatically generated">
            <a:extLst>
              <a:ext uri="{FF2B5EF4-FFF2-40B4-BE49-F238E27FC236}">
                <a16:creationId xmlns:a16="http://schemas.microsoft.com/office/drawing/2014/main" id="{9CCCDB2A-0FB1-AB58-5A45-3DD0321BC68D}"/>
              </a:ext>
            </a:extLst>
          </p:cNvPr>
          <p:cNvPicPr>
            <a:picLocks noChangeAspect="1"/>
          </p:cNvPicPr>
          <p:nvPr/>
        </p:nvPicPr>
        <p:blipFill rotWithShape="1">
          <a:blip r:embed="rId2"/>
          <a:srcRect l="16276" t="31999" r="23922" b="13412"/>
          <a:stretch/>
        </p:blipFill>
        <p:spPr>
          <a:xfrm>
            <a:off x="2247900" y="1965096"/>
            <a:ext cx="7696200" cy="4390619"/>
          </a:xfrm>
          <a:prstGeom prst="rect">
            <a:avLst/>
          </a:prstGeom>
        </p:spPr>
      </p:pic>
    </p:spTree>
    <p:extLst>
      <p:ext uri="{BB962C8B-B14F-4D97-AF65-F5344CB8AC3E}">
        <p14:creationId xmlns:p14="http://schemas.microsoft.com/office/powerpoint/2010/main" val="115755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logo&#10;&#10;Description automatically generated">
            <a:extLst>
              <a:ext uri="{FF2B5EF4-FFF2-40B4-BE49-F238E27FC236}">
                <a16:creationId xmlns:a16="http://schemas.microsoft.com/office/drawing/2014/main" id="{599B2E6A-81F1-588F-46BF-640B6968AD2A}"/>
              </a:ext>
            </a:extLst>
          </p:cNvPr>
          <p:cNvPicPr>
            <a:picLocks noGrp="1" noChangeAspect="1"/>
          </p:cNvPicPr>
          <p:nvPr>
            <p:ph idx="1"/>
          </p:nvPr>
        </p:nvPicPr>
        <p:blipFill rotWithShape="1">
          <a:blip r:embed="rId2"/>
          <a:srcRect l="2967" t="9267" r="4374" b="20138"/>
          <a:stretch/>
        </p:blipFill>
        <p:spPr>
          <a:xfrm>
            <a:off x="489321" y="875110"/>
            <a:ext cx="11213358" cy="5107780"/>
          </a:xfrm>
        </p:spPr>
      </p:pic>
    </p:spTree>
    <p:extLst>
      <p:ext uri="{BB962C8B-B14F-4D97-AF65-F5344CB8AC3E}">
        <p14:creationId xmlns:p14="http://schemas.microsoft.com/office/powerpoint/2010/main" val="215147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6410-3F7D-7AE5-4902-8D1215771E70}"/>
              </a:ext>
            </a:extLst>
          </p:cNvPr>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Assignment Operators</a:t>
            </a:r>
            <a:br>
              <a:rPr lang="en-IN"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688C81-4F66-91F7-6D97-85F9B63C32A2}"/>
              </a:ext>
            </a:extLst>
          </p:cNvPr>
          <p:cNvSpPr>
            <a:spLocks noGrp="1"/>
          </p:cNvSpPr>
          <p:nvPr>
            <p:ph idx="1"/>
          </p:nvPr>
        </p:nvSpPr>
        <p:spPr/>
        <p:txBody>
          <a:bodyPr/>
          <a:lstStyle/>
          <a:p>
            <a:pPr algn="just">
              <a:lnSpc>
                <a:spcPct val="150000"/>
              </a:lnSpc>
            </a:pPr>
            <a:r>
              <a:rPr lang="en-IN" dirty="0">
                <a:latin typeface="Times New Roman" panose="02020603050405020304" pitchFamily="18" charset="0"/>
                <a:cs typeface="Times New Roman" panose="02020603050405020304" pitchFamily="18" charset="0"/>
              </a:rPr>
              <a:t>Assignment operators are used to assign values to variables.</a:t>
            </a:r>
          </a:p>
          <a:p>
            <a:pPr algn="just">
              <a:lnSpc>
                <a:spcPct val="150000"/>
              </a:lnSpc>
            </a:pPr>
            <a:r>
              <a:rPr lang="en-IN" dirty="0">
                <a:latin typeface="Times New Roman" panose="02020603050405020304" pitchFamily="18" charset="0"/>
                <a:cs typeface="Times New Roman" panose="02020603050405020304" pitchFamily="18" charset="0"/>
              </a:rPr>
              <a:t>In the example below, we use the </a:t>
            </a:r>
            <a:r>
              <a:rPr lang="en-IN" b="1" dirty="0">
                <a:latin typeface="Times New Roman" panose="02020603050405020304" pitchFamily="18" charset="0"/>
                <a:cs typeface="Times New Roman" panose="02020603050405020304" pitchFamily="18" charset="0"/>
              </a:rPr>
              <a:t>assignment</a:t>
            </a:r>
            <a:r>
              <a:rPr lang="en-IN" dirty="0">
                <a:latin typeface="Times New Roman" panose="02020603050405020304" pitchFamily="18" charset="0"/>
                <a:cs typeface="Times New Roman" panose="02020603050405020304" pitchFamily="18" charset="0"/>
              </a:rPr>
              <a:t> operator (=) to assign the value </a:t>
            </a:r>
            <a:r>
              <a:rPr lang="en-IN" b="1" dirty="0">
                <a:latin typeface="Times New Roman" panose="02020603050405020304" pitchFamily="18" charset="0"/>
                <a:cs typeface="Times New Roman" panose="02020603050405020304" pitchFamily="18" charset="0"/>
              </a:rPr>
              <a:t>10</a:t>
            </a:r>
            <a:r>
              <a:rPr lang="en-IN" dirty="0">
                <a:latin typeface="Times New Roman" panose="02020603050405020304" pitchFamily="18" charset="0"/>
                <a:cs typeface="Times New Roman" panose="02020603050405020304" pitchFamily="18" charset="0"/>
              </a:rPr>
              <a:t> to a variable called </a:t>
            </a:r>
            <a:r>
              <a:rPr lang="en-IN" b="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a:t>
            </a:r>
          </a:p>
          <a:p>
            <a:pPr algn="just">
              <a:lnSpc>
                <a:spcPct val="150000"/>
              </a:lnSpc>
            </a:pPr>
            <a:r>
              <a:rPr lang="en-IN" dirty="0">
                <a:latin typeface="Times New Roman" panose="02020603050405020304" pitchFamily="18" charset="0"/>
                <a:cs typeface="Times New Roman" panose="02020603050405020304" pitchFamily="18" charset="0"/>
              </a:rPr>
              <a:t>Example</a:t>
            </a:r>
          </a:p>
          <a:p>
            <a:pPr algn="just">
              <a:lnSpc>
                <a:spcPct val="150000"/>
              </a:lnSpc>
            </a:pPr>
            <a:r>
              <a:rPr lang="en-IN" dirty="0">
                <a:solidFill>
                  <a:schemeClr val="accent1"/>
                </a:solidFill>
                <a:latin typeface="Consolas" panose="020B0609020204030204" pitchFamily="49" charset="0"/>
                <a:cs typeface="Consolas" panose="020B0609020204030204" pitchFamily="49" charset="0"/>
              </a:rPr>
              <a:t>int x = 10;</a:t>
            </a:r>
          </a:p>
          <a:p>
            <a:pPr algn="just">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624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EDFA-01B9-2A1A-1AC4-6FBDB82979E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Comparison Operator</a:t>
            </a:r>
          </a:p>
        </p:txBody>
      </p:sp>
      <p:pic>
        <p:nvPicPr>
          <p:cNvPr id="5" name="Content Placeholder 4" descr="Graphical user interface&#10;&#10;Description automatically generated">
            <a:extLst>
              <a:ext uri="{FF2B5EF4-FFF2-40B4-BE49-F238E27FC236}">
                <a16:creationId xmlns:a16="http://schemas.microsoft.com/office/drawing/2014/main" id="{3DEABA69-4DBA-2619-F1A0-60224E680A1C}"/>
              </a:ext>
            </a:extLst>
          </p:cNvPr>
          <p:cNvPicPr>
            <a:picLocks noGrp="1" noChangeAspect="1"/>
          </p:cNvPicPr>
          <p:nvPr>
            <p:ph idx="1"/>
          </p:nvPr>
        </p:nvPicPr>
        <p:blipFill rotWithShape="1">
          <a:blip r:embed="rId2"/>
          <a:srcRect l="16290" t="14783" r="23294" b="40387"/>
          <a:stretch/>
        </p:blipFill>
        <p:spPr>
          <a:xfrm>
            <a:off x="975360" y="1690688"/>
            <a:ext cx="9531810" cy="4420552"/>
          </a:xfrm>
        </p:spPr>
      </p:pic>
    </p:spTree>
    <p:extLst>
      <p:ext uri="{BB962C8B-B14F-4D97-AF65-F5344CB8AC3E}">
        <p14:creationId xmlns:p14="http://schemas.microsoft.com/office/powerpoint/2010/main" val="171686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661C2-3D87-889D-D552-3440B2B2ED1A}"/>
              </a:ext>
            </a:extLst>
          </p:cNvPr>
          <p:cNvSpPr>
            <a:spLocks noGrp="1"/>
          </p:cNvSpPr>
          <p:nvPr>
            <p:ph type="title"/>
          </p:nvPr>
        </p:nvSpPr>
        <p:spPr>
          <a:xfrm>
            <a:off x="484485" y="495458"/>
            <a:ext cx="10515600" cy="1325563"/>
          </a:xfrm>
        </p:spPr>
        <p:txBody>
          <a:bodyPr>
            <a:normAutofit/>
          </a:bodyPr>
          <a:lstStyle/>
          <a:p>
            <a:r>
              <a:rPr lang="en-IN" sz="3200" dirty="0">
                <a:latin typeface="Times New Roman" panose="02020603050405020304" pitchFamily="18" charset="0"/>
                <a:cs typeface="Times New Roman" panose="02020603050405020304" pitchFamily="18" charset="0"/>
              </a:rPr>
              <a:t>Logical Operators</a:t>
            </a:r>
            <a:br>
              <a:rPr lang="en-IN"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5" name="Content Placeholder 4" descr="Graphical user interface&#10;&#10;Description automatically generated">
            <a:extLst>
              <a:ext uri="{FF2B5EF4-FFF2-40B4-BE49-F238E27FC236}">
                <a16:creationId xmlns:a16="http://schemas.microsoft.com/office/drawing/2014/main" id="{458A28EC-FF8E-3AB3-3A92-5CE1F3375ED5}"/>
              </a:ext>
            </a:extLst>
          </p:cNvPr>
          <p:cNvPicPr>
            <a:picLocks noGrp="1" noChangeAspect="1"/>
          </p:cNvPicPr>
          <p:nvPr>
            <p:ph idx="1"/>
          </p:nvPr>
        </p:nvPicPr>
        <p:blipFill rotWithShape="1">
          <a:blip r:embed="rId2"/>
          <a:srcRect l="16507" t="63921" r="24827" b="6764"/>
          <a:stretch/>
        </p:blipFill>
        <p:spPr>
          <a:xfrm>
            <a:off x="484485" y="2194560"/>
            <a:ext cx="11223029" cy="3505200"/>
          </a:xfrm>
        </p:spPr>
      </p:pic>
    </p:spTree>
    <p:extLst>
      <p:ext uri="{BB962C8B-B14F-4D97-AF65-F5344CB8AC3E}">
        <p14:creationId xmlns:p14="http://schemas.microsoft.com/office/powerpoint/2010/main" val="749750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3C44C-9BAC-6B4D-BF1F-0BC3608A41DA}"/>
              </a:ext>
            </a:extLst>
          </p:cNvPr>
          <p:cNvSpPr>
            <a:spLocks noGrp="1"/>
          </p:cNvSpPr>
          <p:nvPr>
            <p:ph type="title"/>
          </p:nvPr>
        </p:nvSpPr>
        <p:spPr>
          <a:xfrm>
            <a:off x="1371599" y="294538"/>
            <a:ext cx="9895951" cy="1033669"/>
          </a:xfrm>
        </p:spPr>
        <p:txBody>
          <a:bodyPr>
            <a:normAutofit/>
          </a:bodyPr>
          <a:lstStyle/>
          <a:p>
            <a:r>
              <a:rPr lang="en-US" sz="4000" b="1">
                <a:solidFill>
                  <a:srgbClr val="FFFFFF"/>
                </a:solidFill>
                <a:latin typeface="Times New Roman" panose="02020603050405020304" pitchFamily="18" charset="0"/>
                <a:cs typeface="Times New Roman" panose="02020603050405020304" pitchFamily="18" charset="0"/>
              </a:rPr>
              <a:t>The First C Program </a:t>
            </a:r>
          </a:p>
        </p:txBody>
      </p:sp>
      <p:sp>
        <p:nvSpPr>
          <p:cNvPr id="3" name="Content Placeholder 2">
            <a:extLst>
              <a:ext uri="{FF2B5EF4-FFF2-40B4-BE49-F238E27FC236}">
                <a16:creationId xmlns:a16="http://schemas.microsoft.com/office/drawing/2014/main" id="{020C96CD-5CB6-3F7D-E170-A6F704A36A48}"/>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latin typeface="Consolas" panose="020B0609020204030204" pitchFamily="49" charset="0"/>
                <a:cs typeface="Consolas" panose="020B0609020204030204" pitchFamily="49" charset="0"/>
              </a:rPr>
              <a:t>#include &lt;</a:t>
            </a:r>
            <a:r>
              <a:rPr lang="en-US" sz="2000">
                <a:latin typeface="Consolas" panose="020B0609020204030204" pitchFamily="49" charset="0"/>
                <a:cs typeface="Consolas" panose="020B0609020204030204" pitchFamily="49" charset="0"/>
              </a:rPr>
              <a:t>stdio.h</a:t>
            </a:r>
            <a:r>
              <a:rPr lang="en-US" sz="2000" dirty="0">
                <a:latin typeface="Consolas" panose="020B0609020204030204" pitchFamily="49" charset="0"/>
                <a:cs typeface="Consolas" panose="020B0609020204030204" pitchFamily="49" charset="0"/>
              </a:rPr>
              <a:t>&gt;</a:t>
            </a:r>
          </a:p>
          <a:p>
            <a:pPr marL="0" indent="0">
              <a:buNone/>
            </a:pPr>
            <a:r>
              <a:rPr lang="en-US" sz="2000" dirty="0">
                <a:latin typeface="Consolas" panose="020B0609020204030204" pitchFamily="49" charset="0"/>
                <a:cs typeface="Consolas" panose="020B0609020204030204" pitchFamily="49" charset="0"/>
              </a:rPr>
              <a:t>main()</a:t>
            </a:r>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(“Hello World”);</a:t>
            </a:r>
          </a:p>
          <a:p>
            <a:pPr marL="0" indent="0">
              <a:buNone/>
            </a:pPr>
            <a:r>
              <a:rPr lang="en-US" sz="2000" dirty="0">
                <a:latin typeface="Consolas" panose="020B0609020204030204" pitchFamily="49" charset="0"/>
                <a:cs typeface="Consolas" panose="020B0609020204030204" pitchFamily="49" charset="0"/>
              </a:rPr>
              <a:t>}</a:t>
            </a:r>
          </a:p>
          <a:p>
            <a:pPr marL="0" indent="0">
              <a:buNone/>
            </a:pPr>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b="1" dirty="0">
                <a:latin typeface="Times New Roman" panose="02020603050405020304" pitchFamily="18" charset="0"/>
                <a:cs typeface="Times New Roman" panose="02020603050405020304" pitchFamily="18" charset="0"/>
              </a:rPr>
              <a:t>Note: </a:t>
            </a:r>
            <a:r>
              <a:rPr lang="en-US" sz="2000" dirty="0">
                <a:latin typeface="Times New Roman" panose="02020603050405020304" pitchFamily="18" charset="0"/>
                <a:cs typeface="Times New Roman" panose="02020603050405020304" pitchFamily="18" charset="0"/>
              </a:rPr>
              <a:t>C ignores white spaces</a:t>
            </a: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82374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9E9D1-8BC9-E575-7E66-DE632E5D1643}"/>
              </a:ext>
            </a:extLst>
          </p:cNvPr>
          <p:cNvSpPr>
            <a:spLocks noGrp="1"/>
          </p:cNvSpPr>
          <p:nvPr>
            <p:ph idx="1"/>
          </p:nvPr>
        </p:nvSpPr>
        <p:spPr>
          <a:xfrm>
            <a:off x="838200" y="717630"/>
            <a:ext cx="10515600" cy="5459333"/>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Program to Add Two Numbers</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#include &lt;</a:t>
            </a:r>
            <a:r>
              <a:rPr lang="en-US" sz="2000" dirty="0" err="1">
                <a:latin typeface="Consolas" panose="020B0609020204030204" pitchFamily="49" charset="0"/>
                <a:cs typeface="Consolas" panose="020B0609020204030204" pitchFamily="49" charset="0"/>
              </a:rPr>
              <a:t>stdio.h</a:t>
            </a:r>
            <a:r>
              <a:rPr lang="en-US" sz="2000" dirty="0">
                <a:latin typeface="Consolas" panose="020B0609020204030204" pitchFamily="49" charset="0"/>
                <a:cs typeface="Consolas" panose="020B0609020204030204" pitchFamily="49" charset="0"/>
              </a:rPr>
              <a:t>&gt;</a:t>
            </a:r>
          </a:p>
          <a:p>
            <a:pPr marL="0" indent="0">
              <a:buNone/>
            </a:pPr>
            <a:r>
              <a:rPr lang="en-US" sz="2000" dirty="0">
                <a:latin typeface="Consolas" panose="020B0609020204030204" pitchFamily="49" charset="0"/>
                <a:cs typeface="Consolas" panose="020B0609020204030204" pitchFamily="49" charset="0"/>
              </a:rPr>
              <a:t>main()</a:t>
            </a:r>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int a = 10;</a:t>
            </a:r>
          </a:p>
          <a:p>
            <a:pPr marL="0" indent="0">
              <a:buNone/>
            </a:pPr>
            <a:r>
              <a:rPr lang="en-US" sz="2000" dirty="0">
                <a:latin typeface="Consolas" panose="020B0609020204030204" pitchFamily="49" charset="0"/>
                <a:cs typeface="Consolas" panose="020B0609020204030204" pitchFamily="49" charset="0"/>
              </a:rPr>
              <a:t>int b = 20;</a:t>
            </a:r>
          </a:p>
          <a:p>
            <a:pPr marL="0" indent="0">
              <a:buNone/>
            </a:pPr>
            <a:r>
              <a:rPr lang="en-US" sz="2000" dirty="0">
                <a:latin typeface="Consolas" panose="020B0609020204030204" pitchFamily="49" charset="0"/>
                <a:cs typeface="Consolas" panose="020B0609020204030204" pitchFamily="49" charset="0"/>
              </a:rPr>
              <a:t>int c = a + b;</a:t>
            </a:r>
          </a:p>
          <a:p>
            <a:pPr marL="0" indent="0">
              <a:buNone/>
            </a:pP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(“%d”, c);</a:t>
            </a:r>
          </a:p>
          <a:p>
            <a:pPr marL="0" indent="0">
              <a:buNone/>
            </a:pPr>
            <a:r>
              <a:rPr lang="en-US" sz="2000" dirty="0">
                <a:latin typeface="Consolas" panose="020B0609020204030204" pitchFamily="49" charset="0"/>
                <a:cs typeface="Consolas" panose="020B0609020204030204" pitchFamily="49" charset="0"/>
              </a:rPr>
              <a:t>}</a:t>
            </a:r>
          </a:p>
          <a:p>
            <a:pPr marL="0" indent="0">
              <a:buNone/>
            </a:pPr>
            <a:endParaRPr lang="en-US" sz="2000" dirty="0">
              <a:latin typeface="Consolas" panose="020B0609020204030204" pitchFamily="49" charset="0"/>
              <a:cs typeface="Consolas" panose="020B0609020204030204" pitchFamily="49" charset="0"/>
            </a:endParaRPr>
          </a:p>
        </p:txBody>
      </p:sp>
      <p:sp>
        <p:nvSpPr>
          <p:cNvPr id="4" name="Line 15">
            <a:extLst>
              <a:ext uri="{FF2B5EF4-FFF2-40B4-BE49-F238E27FC236}">
                <a16:creationId xmlns:a16="http://schemas.microsoft.com/office/drawing/2014/main" id="{C5F4B85A-A972-CEAF-A3EC-321D440E6996}"/>
              </a:ext>
            </a:extLst>
          </p:cNvPr>
          <p:cNvSpPr>
            <a:spLocks noChangeShapeType="1"/>
          </p:cNvSpPr>
          <p:nvPr/>
        </p:nvSpPr>
        <p:spPr bwMode="auto">
          <a:xfrm flipH="1" flipV="1">
            <a:off x="2204012" y="4231512"/>
            <a:ext cx="76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Box 5">
            <a:extLst>
              <a:ext uri="{FF2B5EF4-FFF2-40B4-BE49-F238E27FC236}">
                <a16:creationId xmlns:a16="http://schemas.microsoft.com/office/drawing/2014/main" id="{124A8984-DE05-56EC-C4E5-1A652311D6CC}"/>
              </a:ext>
            </a:extLst>
          </p:cNvPr>
          <p:cNvSpPr txBox="1"/>
          <p:nvPr/>
        </p:nvSpPr>
        <p:spPr>
          <a:xfrm>
            <a:off x="1660967" y="4688712"/>
            <a:ext cx="6099858" cy="646331"/>
          </a:xfrm>
          <a:prstGeom prst="rect">
            <a:avLst/>
          </a:prstGeom>
          <a:noFill/>
        </p:spPr>
        <p:txBody>
          <a:bodyPr wrap="square">
            <a:spAutoFit/>
          </a:bodyPr>
          <a:lstStyle/>
          <a:p>
            <a:pPr eaLnBrk="1" hangingPunct="1">
              <a:spcBef>
                <a:spcPct val="0"/>
              </a:spcBef>
              <a:buFontTx/>
              <a:buNone/>
            </a:pPr>
            <a:r>
              <a:rPr lang="en-US" altLang="en-US" sz="1800" i="1" dirty="0"/>
              <a:t>Indicates that we are </a:t>
            </a:r>
          </a:p>
          <a:p>
            <a:pPr eaLnBrk="1" hangingPunct="1">
              <a:spcBef>
                <a:spcPct val="0"/>
              </a:spcBef>
              <a:buFontTx/>
              <a:buNone/>
            </a:pPr>
            <a:r>
              <a:rPr lang="en-US" altLang="en-US" sz="1800" i="1" dirty="0"/>
              <a:t>reading an integer</a:t>
            </a:r>
            <a:endParaRPr lang="en-US" altLang="en-US" sz="2800" i="1" dirty="0"/>
          </a:p>
        </p:txBody>
      </p:sp>
      <p:cxnSp>
        <p:nvCxnSpPr>
          <p:cNvPr id="8" name="Straight Arrow Connector 7">
            <a:extLst>
              <a:ext uri="{FF2B5EF4-FFF2-40B4-BE49-F238E27FC236}">
                <a16:creationId xmlns:a16="http://schemas.microsoft.com/office/drawing/2014/main" id="{C0A5DB77-3C53-F27D-8D0C-9075DB1B9742}"/>
              </a:ext>
            </a:extLst>
          </p:cNvPr>
          <p:cNvCxnSpPr/>
          <p:nvPr/>
        </p:nvCxnSpPr>
        <p:spPr>
          <a:xfrm flipH="1" flipV="1">
            <a:off x="3032567" y="1851949"/>
            <a:ext cx="983848" cy="555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917CB4-94D2-58DD-6107-70AC21D4474A}"/>
              </a:ext>
            </a:extLst>
          </p:cNvPr>
          <p:cNvSpPr txBox="1"/>
          <p:nvPr/>
        </p:nvSpPr>
        <p:spPr>
          <a:xfrm>
            <a:off x="3773347" y="2534856"/>
            <a:ext cx="3102015" cy="369332"/>
          </a:xfrm>
          <a:prstGeom prst="rect">
            <a:avLst/>
          </a:prstGeom>
          <a:noFill/>
        </p:spPr>
        <p:txBody>
          <a:bodyPr wrap="square" rtlCol="0">
            <a:spAutoFit/>
          </a:bodyPr>
          <a:lstStyle/>
          <a:p>
            <a:r>
              <a:rPr lang="en-US" i="1" dirty="0"/>
              <a:t>Header library file </a:t>
            </a:r>
          </a:p>
        </p:txBody>
      </p:sp>
    </p:spTree>
    <p:extLst>
      <p:ext uri="{BB962C8B-B14F-4D97-AF65-F5344CB8AC3E}">
        <p14:creationId xmlns:p14="http://schemas.microsoft.com/office/powerpoint/2010/main" val="766880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D0274-34E2-EFB7-026D-E45B59B041FD}"/>
              </a:ext>
            </a:extLst>
          </p:cNvPr>
          <p:cNvSpPr>
            <a:spLocks noGrp="1"/>
          </p:cNvSpPr>
          <p:nvPr>
            <p:ph idx="1"/>
          </p:nvPr>
        </p:nvSpPr>
        <p:spPr>
          <a:xfrm>
            <a:off x="838200" y="578734"/>
            <a:ext cx="10515600" cy="5598229"/>
          </a:xfrm>
        </p:spPr>
        <p:txBody>
          <a:bodyPr/>
          <a:lstStyle/>
          <a:p>
            <a:pPr marL="609600" indent="-609600" algn="just"/>
            <a:r>
              <a:rPr lang="en-US" altLang="en-US" sz="2400" dirty="0">
                <a:latin typeface="Times New Roman" panose="02020603050405020304" pitchFamily="18" charset="0"/>
                <a:cs typeface="Times New Roman" panose="02020603050405020304" pitchFamily="18" charset="0"/>
              </a:rPr>
              <a:t>Let’s rewrite the average program so it can find the average any 3 numbers we try:</a:t>
            </a:r>
          </a:p>
          <a:p>
            <a:pPr marL="609600" indent="-609600"/>
            <a:r>
              <a:rPr lang="en-US" altLang="en-US" sz="2400" dirty="0">
                <a:latin typeface="Times New Roman" panose="02020603050405020304" pitchFamily="18" charset="0"/>
                <a:cs typeface="Times New Roman" panose="02020603050405020304" pitchFamily="18" charset="0"/>
              </a:rPr>
              <a:t>We now need to:</a:t>
            </a:r>
          </a:p>
          <a:p>
            <a:pPr marL="1371600" lvl="2" indent="-457200">
              <a:buFont typeface="+mj-lt"/>
              <a:buAutoNum type="arabicPeriod"/>
            </a:pPr>
            <a:r>
              <a:rPr lang="en-US" altLang="en-US" sz="2400" dirty="0">
                <a:latin typeface="Times New Roman" panose="02020603050405020304" pitchFamily="18" charset="0"/>
                <a:cs typeface="Times New Roman" panose="02020603050405020304" pitchFamily="18" charset="0"/>
              </a:rPr>
              <a:t>Find our three values</a:t>
            </a:r>
          </a:p>
          <a:p>
            <a:pPr marL="1371600" lvl="2" indent="-457200">
              <a:buFont typeface="+mj-lt"/>
              <a:buAutoNum type="arabicPeriod"/>
            </a:pPr>
            <a:r>
              <a:rPr lang="en-US" altLang="en-US" sz="2400" dirty="0">
                <a:latin typeface="Times New Roman" panose="02020603050405020304" pitchFamily="18" charset="0"/>
                <a:cs typeface="Times New Roman" panose="02020603050405020304" pitchFamily="18" charset="0"/>
              </a:rPr>
              <a:t>Add the values</a:t>
            </a:r>
          </a:p>
          <a:p>
            <a:pPr marL="1371600" lvl="2" indent="-457200">
              <a:buFont typeface="+mj-lt"/>
              <a:buAutoNum type="arabicPeriod"/>
            </a:pPr>
            <a:r>
              <a:rPr lang="en-US" altLang="en-US" sz="2400" dirty="0">
                <a:latin typeface="Times New Roman" panose="02020603050405020304" pitchFamily="18" charset="0"/>
                <a:cs typeface="Times New Roman" panose="02020603050405020304" pitchFamily="18" charset="0"/>
              </a:rPr>
              <a:t>Divide the sum by 3</a:t>
            </a:r>
          </a:p>
          <a:p>
            <a:pPr marL="1371600" lvl="2" indent="-457200">
              <a:buFont typeface="+mj-lt"/>
              <a:buAutoNum type="arabicPeriod"/>
            </a:pPr>
            <a:r>
              <a:rPr lang="en-US" altLang="en-US" sz="2400" dirty="0">
                <a:latin typeface="Times New Roman" panose="02020603050405020304" pitchFamily="18" charset="0"/>
                <a:cs typeface="Times New Roman" panose="02020603050405020304" pitchFamily="18" charset="0"/>
              </a:rPr>
              <a:t>Print the result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442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36FA7-D8CB-B19A-A329-7812CB820553}"/>
              </a:ext>
            </a:extLst>
          </p:cNvPr>
          <p:cNvSpPr>
            <a:spLocks noGrp="1"/>
          </p:cNvSpPr>
          <p:nvPr>
            <p:ph type="title"/>
          </p:nvPr>
        </p:nvSpPr>
        <p:spPr>
          <a:xfrm>
            <a:off x="459347" y="294538"/>
            <a:ext cx="10808204"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Exercises </a:t>
            </a:r>
          </a:p>
        </p:txBody>
      </p:sp>
      <p:sp>
        <p:nvSpPr>
          <p:cNvPr id="3" name="Content Placeholder 2">
            <a:extLst>
              <a:ext uri="{FF2B5EF4-FFF2-40B4-BE49-F238E27FC236}">
                <a16:creationId xmlns:a16="http://schemas.microsoft.com/office/drawing/2014/main" id="{721C473C-82D5-9474-BC81-C99E6FD7D860}"/>
              </a:ext>
            </a:extLst>
          </p:cNvPr>
          <p:cNvSpPr>
            <a:spLocks noGrp="1"/>
          </p:cNvSpPr>
          <p:nvPr>
            <p:ph idx="1"/>
          </p:nvPr>
        </p:nvSpPr>
        <p:spPr>
          <a:xfrm>
            <a:off x="579121" y="2318197"/>
            <a:ext cx="10516510" cy="3683358"/>
          </a:xfrm>
        </p:spPr>
        <p:txBody>
          <a:bodyPr anchor="ctr">
            <a:norm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a C program to store your name in a variable and print it.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a Program to calculate Simple Interest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a Program to Add to numbers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a Program to print larger of the two numbers </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Write a program to swap two numbers</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5913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98401-B237-A422-C67C-C43BB04F6DBC}"/>
              </a:ext>
            </a:extLst>
          </p:cNvPr>
          <p:cNvSpPr>
            <a:spLocks noGrp="1"/>
          </p:cNvSpPr>
          <p:nvPr>
            <p:ph type="title"/>
          </p:nvPr>
        </p:nvSpPr>
        <p:spPr>
          <a:xfrm>
            <a:off x="594361" y="294538"/>
            <a:ext cx="10673190"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Taking Input from the User/Receiving Inputs </a:t>
            </a:r>
          </a:p>
        </p:txBody>
      </p:sp>
      <p:sp>
        <p:nvSpPr>
          <p:cNvPr id="3" name="Content Placeholder 2">
            <a:extLst>
              <a:ext uri="{FF2B5EF4-FFF2-40B4-BE49-F238E27FC236}">
                <a16:creationId xmlns:a16="http://schemas.microsoft.com/office/drawing/2014/main" id="{00F6FADE-B8CD-4E69-2EB6-06A14BD5C8C9}"/>
              </a:ext>
            </a:extLst>
          </p:cNvPr>
          <p:cNvSpPr>
            <a:spLocks noGrp="1"/>
          </p:cNvSpPr>
          <p:nvPr>
            <p:ph idx="1"/>
          </p:nvPr>
        </p:nvSpPr>
        <p:spPr>
          <a:xfrm>
            <a:off x="459350" y="1885279"/>
            <a:ext cx="11184009" cy="4116276"/>
          </a:xfrm>
        </p:spPr>
        <p:txBody>
          <a:bodyPr anchor="ctr">
            <a:normAutofit fontScale="92500" lnSpcReduction="20000"/>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Receiving inputs achieved using a function called </a:t>
            </a:r>
            <a:r>
              <a:rPr lang="en-IN" sz="2400" dirty="0" err="1">
                <a:latin typeface="Times New Roman" panose="02020603050405020304" pitchFamily="18" charset="0"/>
                <a:cs typeface="Times New Roman" panose="02020603050405020304" pitchFamily="18" charset="0"/>
              </a:rPr>
              <a:t>scanf</a:t>
            </a:r>
            <a:r>
              <a:rPr lang="en-IN" sz="2400" dirty="0">
                <a:latin typeface="Times New Roman" panose="02020603050405020304" pitchFamily="18" charset="0"/>
                <a:cs typeface="Times New Roman" panose="02020603050405020304" pitchFamily="18" charset="0"/>
              </a:rPr>
              <a:t>( ).</a:t>
            </a:r>
          </a:p>
          <a:p>
            <a:pPr>
              <a:lnSpc>
                <a:spcPct val="150000"/>
              </a:lnSpc>
            </a:pPr>
            <a:r>
              <a:rPr lang="en-IN" sz="2400" dirty="0">
                <a:latin typeface="Times New Roman" panose="02020603050405020304" pitchFamily="18" charset="0"/>
                <a:cs typeface="Times New Roman" panose="02020603050405020304" pitchFamily="18" charset="0"/>
              </a:rPr>
              <a:t>This function is a counter-part of the </a:t>
            </a:r>
            <a:r>
              <a:rPr lang="en-IN" sz="2400" dirty="0" err="1">
                <a:latin typeface="Times New Roman" panose="02020603050405020304" pitchFamily="18" charset="0"/>
                <a:cs typeface="Times New Roman" panose="02020603050405020304" pitchFamily="18" charset="0"/>
              </a:rPr>
              <a:t>printf</a:t>
            </a:r>
            <a:r>
              <a:rPr lang="en-IN" sz="2400" dirty="0">
                <a:latin typeface="Times New Roman" panose="02020603050405020304" pitchFamily="18" charset="0"/>
                <a:cs typeface="Times New Roman" panose="02020603050405020304" pitchFamily="18" charset="0"/>
              </a:rPr>
              <a:t>( ) function. </a:t>
            </a:r>
          </a:p>
          <a:p>
            <a:pPr>
              <a:lnSpc>
                <a:spcPct val="150000"/>
              </a:lnSpc>
            </a:pPr>
            <a:r>
              <a:rPr lang="en-IN" sz="2400" dirty="0" err="1">
                <a:latin typeface="Times New Roman" panose="02020603050405020304" pitchFamily="18" charset="0"/>
                <a:cs typeface="Times New Roman" panose="02020603050405020304" pitchFamily="18" charset="0"/>
              </a:rPr>
              <a:t>printf</a:t>
            </a:r>
            <a:r>
              <a:rPr lang="en-IN" sz="2400" dirty="0">
                <a:latin typeface="Times New Roman" panose="02020603050405020304" pitchFamily="18" charset="0"/>
                <a:cs typeface="Times New Roman" panose="02020603050405020304" pitchFamily="18" charset="0"/>
              </a:rPr>
              <a:t>( ) outputs the values to the screen whereas </a:t>
            </a:r>
            <a:r>
              <a:rPr lang="en-IN" sz="2400" dirty="0" err="1">
                <a:latin typeface="Times New Roman" panose="02020603050405020304" pitchFamily="18" charset="0"/>
                <a:cs typeface="Times New Roman" panose="02020603050405020304" pitchFamily="18" charset="0"/>
              </a:rPr>
              <a:t>scanf</a:t>
            </a:r>
            <a:r>
              <a:rPr lang="en-IN" sz="2400" dirty="0">
                <a:latin typeface="Times New Roman" panose="02020603050405020304" pitchFamily="18" charset="0"/>
                <a:cs typeface="Times New Roman" panose="02020603050405020304" pitchFamily="18" charset="0"/>
              </a:rPr>
              <a:t>( ) receives them from the keyboard.</a:t>
            </a:r>
          </a:p>
          <a:p>
            <a:pPr marL="0" indent="0">
              <a:lnSpc>
                <a:spcPct val="150000"/>
              </a:lnSpc>
              <a:buNone/>
            </a:pPr>
            <a:endParaRPr lang="en-IN" sz="2400" dirty="0">
              <a:latin typeface="Times New Roman" panose="02020603050405020304" pitchFamily="18" charset="0"/>
              <a:cs typeface="Times New Roman" panose="02020603050405020304" pitchFamily="18" charset="0"/>
            </a:endParaRPr>
          </a:p>
          <a:p>
            <a:pPr marL="0" indent="0">
              <a:buNone/>
            </a:pPr>
            <a:r>
              <a:rPr lang="en-IN" sz="2200" dirty="0">
                <a:latin typeface="Consolas" panose="020B0609020204030204" pitchFamily="49" charset="0"/>
                <a:cs typeface="Consolas" panose="020B0609020204030204" pitchFamily="49" charset="0"/>
              </a:rPr>
              <a:t>int p, n ;</a:t>
            </a:r>
          </a:p>
          <a:p>
            <a:pPr marL="0" indent="0">
              <a:buNone/>
            </a:pPr>
            <a:r>
              <a:rPr lang="en-IN" sz="2200" dirty="0">
                <a:latin typeface="Consolas" panose="020B0609020204030204" pitchFamily="49" charset="0"/>
                <a:cs typeface="Consolas" panose="020B0609020204030204" pitchFamily="49" charset="0"/>
              </a:rPr>
              <a:t>float r, </a:t>
            </a:r>
            <a:r>
              <a:rPr lang="en-IN" sz="2200" dirty="0" err="1">
                <a:latin typeface="Consolas" panose="020B0609020204030204" pitchFamily="49" charset="0"/>
                <a:cs typeface="Consolas" panose="020B0609020204030204" pitchFamily="49" charset="0"/>
              </a:rPr>
              <a:t>si</a:t>
            </a:r>
            <a:r>
              <a:rPr lang="en-IN" sz="2200" dirty="0">
                <a:latin typeface="Consolas" panose="020B0609020204030204" pitchFamily="49" charset="0"/>
                <a:cs typeface="Consolas" panose="020B0609020204030204" pitchFamily="49" charset="0"/>
              </a:rPr>
              <a:t> ;</a:t>
            </a:r>
          </a:p>
          <a:p>
            <a:pPr marL="0" indent="0">
              <a:buNone/>
            </a:pPr>
            <a:r>
              <a:rPr lang="en-IN" sz="2200" dirty="0" err="1">
                <a:latin typeface="Consolas" panose="020B0609020204030204" pitchFamily="49" charset="0"/>
                <a:cs typeface="Consolas" panose="020B0609020204030204" pitchFamily="49" charset="0"/>
              </a:rPr>
              <a:t>printf</a:t>
            </a:r>
            <a:r>
              <a:rPr lang="en-IN" sz="2200" dirty="0">
                <a:latin typeface="Consolas" panose="020B0609020204030204" pitchFamily="49" charset="0"/>
                <a:cs typeface="Consolas" panose="020B0609020204030204" pitchFamily="49" charset="0"/>
              </a:rPr>
              <a:t> ( "Enter values of p, n, r" ) ;</a:t>
            </a:r>
          </a:p>
          <a:p>
            <a:pPr marL="0" indent="0">
              <a:buNone/>
            </a:pPr>
            <a:r>
              <a:rPr lang="en-IN" sz="2200" dirty="0" err="1">
                <a:latin typeface="Consolas" panose="020B0609020204030204" pitchFamily="49" charset="0"/>
                <a:cs typeface="Consolas" panose="020B0609020204030204" pitchFamily="49" charset="0"/>
              </a:rPr>
              <a:t>scanf</a:t>
            </a:r>
            <a:r>
              <a:rPr lang="en-IN" sz="2200" dirty="0">
                <a:latin typeface="Consolas" panose="020B0609020204030204" pitchFamily="49" charset="0"/>
                <a:cs typeface="Consolas" panose="020B0609020204030204" pitchFamily="49" charset="0"/>
              </a:rPr>
              <a:t> ( "%d %d %f", &amp;p, &amp;n, &amp;r ) ;</a:t>
            </a:r>
          </a:p>
          <a:p>
            <a:pPr>
              <a:lnSpc>
                <a:spcPct val="150000"/>
              </a:lnSpc>
            </a:pPr>
            <a:endParaRPr lang="en-IN" dirty="0"/>
          </a:p>
          <a:p>
            <a:pPr marL="0" indent="0">
              <a:buNone/>
            </a:pPr>
            <a:endParaRPr lang="en-US" sz="2000" dirty="0"/>
          </a:p>
        </p:txBody>
      </p:sp>
    </p:spTree>
    <p:extLst>
      <p:ext uri="{BB962C8B-B14F-4D97-AF65-F5344CB8AC3E}">
        <p14:creationId xmlns:p14="http://schemas.microsoft.com/office/powerpoint/2010/main" val="259120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0F7827-EA9C-87EC-9311-47A09405635A}"/>
              </a:ext>
            </a:extLst>
          </p:cNvPr>
          <p:cNvSpPr>
            <a:spLocks noGrp="1"/>
          </p:cNvSpPr>
          <p:nvPr>
            <p:ph idx="1"/>
          </p:nvPr>
        </p:nvSpPr>
        <p:spPr>
          <a:xfrm>
            <a:off x="838200" y="474562"/>
            <a:ext cx="10515600" cy="5972537"/>
          </a:xfrm>
        </p:spPr>
        <p:txBody>
          <a:bodyPr>
            <a:noAutofit/>
          </a:bodyPr>
          <a:lstStyle/>
          <a:p>
            <a:pPr marL="0" indent="0">
              <a:lnSpc>
                <a:spcPct val="120000"/>
              </a:lnSpc>
              <a:buNone/>
            </a:pPr>
            <a:r>
              <a:rPr lang="en-US" altLang="en-US" sz="1400" b="1" dirty="0">
                <a:latin typeface="Courier New" panose="02070309020205020404" pitchFamily="49" charset="0"/>
                <a:cs typeface="Courier New" panose="02070309020205020404" pitchFamily="49" charset="0"/>
              </a:rPr>
              <a:t>#include &lt;</a:t>
            </a:r>
            <a:r>
              <a:rPr lang="en-US" altLang="en-US" sz="1400" b="1" dirty="0" err="1">
                <a:latin typeface="Courier New" panose="02070309020205020404" pitchFamily="49" charset="0"/>
                <a:cs typeface="Courier New" panose="02070309020205020404" pitchFamily="49" charset="0"/>
              </a:rPr>
              <a:t>stdio.h</a:t>
            </a:r>
            <a:r>
              <a:rPr lang="en-US" altLang="en-US" sz="1400" b="1" dirty="0">
                <a:latin typeface="Courier New" panose="02070309020205020404" pitchFamily="49" charset="0"/>
                <a:cs typeface="Courier New" panose="02070309020205020404" pitchFamily="49" charset="0"/>
              </a:rPr>
              <a:t>&gt;</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int main(void)</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int value1, value2, value3;</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float	sum, average;</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a:t>
            </a:r>
            <a:r>
              <a:rPr lang="en-US" altLang="en-US" sz="1400" b="1" dirty="0" err="1">
                <a:latin typeface="Courier New" panose="02070309020205020404" pitchFamily="49" charset="0"/>
                <a:cs typeface="Courier New" panose="02070309020205020404" pitchFamily="49" charset="0"/>
              </a:rPr>
              <a:t>printf</a:t>
            </a:r>
            <a:r>
              <a:rPr lang="en-US" altLang="en-US" sz="1400" b="1" dirty="0">
                <a:latin typeface="Courier New" panose="02070309020205020404" pitchFamily="49" charset="0"/>
                <a:cs typeface="Courier New" panose="02070309020205020404" pitchFamily="49" charset="0"/>
              </a:rPr>
              <a:t>("What is the first value? ");</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a:t>
            </a:r>
            <a:r>
              <a:rPr lang="en-US" altLang="en-US" sz="1400" b="1" dirty="0" err="1">
                <a:latin typeface="Courier New" panose="02070309020205020404" pitchFamily="49" charset="0"/>
                <a:cs typeface="Courier New" panose="02070309020205020404" pitchFamily="49" charset="0"/>
              </a:rPr>
              <a:t>scanf</a:t>
            </a:r>
            <a:r>
              <a:rPr lang="en-US" altLang="en-US" sz="1400" b="1" dirty="0">
                <a:latin typeface="Courier New" panose="02070309020205020404" pitchFamily="49" charset="0"/>
                <a:cs typeface="Courier New" panose="02070309020205020404" pitchFamily="49" charset="0"/>
              </a:rPr>
              <a:t>("%d", &amp;value1);</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a:t>
            </a:r>
            <a:r>
              <a:rPr lang="en-US" altLang="en-US" sz="1400" b="1" dirty="0" err="1">
                <a:latin typeface="Courier New" panose="02070309020205020404" pitchFamily="49" charset="0"/>
                <a:cs typeface="Courier New" panose="02070309020205020404" pitchFamily="49" charset="0"/>
              </a:rPr>
              <a:t>printf</a:t>
            </a:r>
            <a:r>
              <a:rPr lang="en-US" altLang="en-US" sz="1400" b="1" dirty="0">
                <a:latin typeface="Courier New" panose="02070309020205020404" pitchFamily="49" charset="0"/>
                <a:cs typeface="Courier New" panose="02070309020205020404" pitchFamily="49" charset="0"/>
              </a:rPr>
              <a:t>("What is the second value? ");</a:t>
            </a:r>
          </a:p>
          <a:p>
            <a:pPr marL="0" indent="0">
              <a:lnSpc>
                <a:spcPct val="120000"/>
              </a:lnSpc>
              <a:buNone/>
            </a:pPr>
            <a:r>
              <a:rPr lang="en-US" altLang="en-US" sz="1400" b="1" dirty="0">
                <a:latin typeface="Courier New" panose="02070309020205020404" pitchFamily="49" charset="0"/>
                <a:cs typeface="Courier New" panose="02070309020205020404" pitchFamily="49" charset="0"/>
              </a:rPr>
              <a:t>	</a:t>
            </a:r>
            <a:r>
              <a:rPr lang="en-US" altLang="en-US" sz="1400" b="1" dirty="0" err="1">
                <a:latin typeface="Courier New" panose="02070309020205020404" pitchFamily="49" charset="0"/>
                <a:cs typeface="Courier New" panose="02070309020205020404" pitchFamily="49" charset="0"/>
              </a:rPr>
              <a:t>scanf</a:t>
            </a:r>
            <a:r>
              <a:rPr lang="en-US" altLang="en-US" sz="1400" b="1" dirty="0">
                <a:latin typeface="Courier New" panose="02070309020205020404" pitchFamily="49" charset="0"/>
                <a:cs typeface="Courier New" panose="02070309020205020404" pitchFamily="49" charset="0"/>
              </a:rPr>
              <a:t>("%d", &amp;value2);</a:t>
            </a:r>
          </a:p>
          <a:p>
            <a:pPr marL="0" indent="0">
              <a:lnSpc>
                <a:spcPct val="120000"/>
              </a:lnSpc>
              <a:buNone/>
              <a:defRPr/>
            </a:pPr>
            <a:r>
              <a:rPr lang="en-US" altLang="en-US" sz="1400" b="1" dirty="0">
                <a:latin typeface="Courier New" panose="02070309020205020404" pitchFamily="49" charset="0"/>
                <a:cs typeface="Courier New" panose="02070309020205020404" pitchFamily="49" charset="0"/>
              </a:rPr>
              <a:t>         </a:t>
            </a:r>
            <a:r>
              <a:rPr lang="en-US" sz="1400" b="1" dirty="0" err="1">
                <a:latin typeface="Courier New" pitchFamily="49" charset="0"/>
                <a:cs typeface="Courier New" pitchFamily="49" charset="0"/>
              </a:rPr>
              <a:t>printf</a:t>
            </a:r>
            <a:r>
              <a:rPr lang="en-US" sz="1400" b="1" dirty="0">
                <a:latin typeface="Courier New" pitchFamily="49" charset="0"/>
                <a:cs typeface="Courier New" pitchFamily="49" charset="0"/>
              </a:rPr>
              <a:t>("What is the third value? ");</a:t>
            </a:r>
          </a:p>
          <a:p>
            <a:pPr marL="0" indent="0">
              <a:lnSpc>
                <a:spcPct val="120000"/>
              </a:lnSpc>
              <a:buNone/>
              <a:defRPr/>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scanf</a:t>
            </a:r>
            <a:r>
              <a:rPr lang="en-US" sz="1400" b="1" dirty="0">
                <a:latin typeface="Courier New" pitchFamily="49" charset="0"/>
                <a:cs typeface="Courier New" pitchFamily="49" charset="0"/>
              </a:rPr>
              <a:t>("%d", &amp;value3);</a:t>
            </a:r>
          </a:p>
          <a:p>
            <a:pPr marL="0" indent="0">
              <a:lnSpc>
                <a:spcPct val="120000"/>
              </a:lnSpc>
              <a:buNone/>
              <a:defRPr/>
            </a:pPr>
            <a:r>
              <a:rPr lang="en-US" sz="1400" b="1" dirty="0">
                <a:latin typeface="Courier New" pitchFamily="49" charset="0"/>
                <a:cs typeface="Courier New" pitchFamily="49" charset="0"/>
              </a:rPr>
              <a:t>	sum = value1 + value2 + value3;</a:t>
            </a:r>
          </a:p>
          <a:p>
            <a:pPr marL="0" indent="0">
              <a:lnSpc>
                <a:spcPct val="120000"/>
              </a:lnSpc>
              <a:buNone/>
              <a:defRPr/>
            </a:pPr>
            <a:r>
              <a:rPr lang="en-US" sz="1400" b="1" dirty="0">
                <a:latin typeface="Courier New" pitchFamily="49" charset="0"/>
                <a:cs typeface="Courier New" pitchFamily="49" charset="0"/>
              </a:rPr>
              <a:t>	average = sum / 3;</a:t>
            </a:r>
          </a:p>
          <a:p>
            <a:pPr marL="0" indent="0">
              <a:lnSpc>
                <a:spcPct val="120000"/>
              </a:lnSpc>
              <a:buNone/>
              <a:defRPr/>
            </a:pPr>
            <a:r>
              <a:rPr lang="en-US" sz="1400" b="1" dirty="0">
                <a:latin typeface="Courier New" pitchFamily="49" charset="0"/>
                <a:cs typeface="Courier New" pitchFamily="49" charset="0"/>
              </a:rPr>
              <a:t>	</a:t>
            </a:r>
            <a:r>
              <a:rPr lang="en-US" altLang="en-US" sz="1400" b="1" dirty="0" err="1">
                <a:latin typeface="Courier New" pitchFamily="49" charset="0"/>
              </a:rPr>
              <a:t>printf</a:t>
            </a:r>
            <a:r>
              <a:rPr lang="en-US" altLang="en-US" sz="1400" b="1" dirty="0">
                <a:latin typeface="Courier New" pitchFamily="49" charset="0"/>
              </a:rPr>
              <a:t>("The average  of %d , %d, %d is %f\n", value1, value2, value3, average); </a:t>
            </a:r>
            <a:r>
              <a:rPr lang="en-US" sz="1400" b="1" dirty="0">
                <a:latin typeface="Courier New" pitchFamily="49" charset="0"/>
                <a:cs typeface="Courier New" pitchFamily="49" charset="0"/>
              </a:rPr>
              <a:t>	return(0);</a:t>
            </a:r>
          </a:p>
          <a:p>
            <a:pPr marL="0" indent="0">
              <a:lnSpc>
                <a:spcPct val="120000"/>
              </a:lnSpc>
              <a:buNone/>
              <a:defRPr/>
            </a:pPr>
            <a:r>
              <a:rPr lang="en-US" sz="1400" b="1" dirty="0">
                <a:latin typeface="Courier New" pitchFamily="49" charset="0"/>
                <a:cs typeface="Courier New" pitchFamily="49" charset="0"/>
              </a:rPr>
              <a:t>}</a:t>
            </a:r>
            <a:endParaRPr lang="en-US" altLang="en-US" sz="1400" b="1" dirty="0">
              <a:latin typeface="Courier New" panose="02070309020205020404" pitchFamily="49" charset="0"/>
              <a:cs typeface="Courier New" panose="02070309020205020404" pitchFamily="49" charset="0"/>
            </a:endParaRPr>
          </a:p>
          <a:p>
            <a:pPr>
              <a:lnSpc>
                <a:spcPct val="120000"/>
              </a:lnSpc>
            </a:pPr>
            <a:endParaRPr lang="en-US" sz="1400" dirty="0"/>
          </a:p>
        </p:txBody>
      </p:sp>
    </p:spTree>
    <p:extLst>
      <p:ext uri="{BB962C8B-B14F-4D97-AF65-F5344CB8AC3E}">
        <p14:creationId xmlns:p14="http://schemas.microsoft.com/office/powerpoint/2010/main" val="42619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DB106-2A22-F762-3989-D1188B1A6662}"/>
              </a:ext>
            </a:extLst>
          </p:cNvPr>
          <p:cNvSpPr>
            <a:spLocks noGrp="1"/>
          </p:cNvSpPr>
          <p:nvPr>
            <p:ph type="title"/>
          </p:nvPr>
        </p:nvSpPr>
        <p:spPr>
          <a:xfrm>
            <a:off x="459346" y="278535"/>
            <a:ext cx="9895951"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Main Function</a:t>
            </a:r>
          </a:p>
        </p:txBody>
      </p:sp>
      <p:sp>
        <p:nvSpPr>
          <p:cNvPr id="3" name="Content Placeholder 2">
            <a:extLst>
              <a:ext uri="{FF2B5EF4-FFF2-40B4-BE49-F238E27FC236}">
                <a16:creationId xmlns:a16="http://schemas.microsoft.com/office/drawing/2014/main" id="{F0714C42-6D18-12A0-8A17-265A63232D49}"/>
              </a:ext>
            </a:extLst>
          </p:cNvPr>
          <p:cNvSpPr>
            <a:spLocks noGrp="1"/>
          </p:cNvSpPr>
          <p:nvPr>
            <p:ph idx="1"/>
          </p:nvPr>
        </p:nvSpPr>
        <p:spPr>
          <a:xfrm>
            <a:off x="459347" y="1752600"/>
            <a:ext cx="10636284" cy="4248955"/>
          </a:xfrm>
        </p:spPr>
        <p:txBody>
          <a:bodyPr anchor="ctr">
            <a:normAutofit/>
          </a:bodyPr>
          <a:lstStyle/>
          <a:p>
            <a:pPr algn="just">
              <a:lnSpc>
                <a:spcPct val="150000"/>
              </a:lnSpc>
            </a:pPr>
            <a:r>
              <a:rPr lang="en-IN" sz="2400" dirty="0">
                <a:latin typeface="Times New Roman" panose="02020603050405020304" pitchFamily="18" charset="0"/>
                <a:cs typeface="Times New Roman" panose="02020603050405020304" pitchFamily="18" charset="0"/>
              </a:rPr>
              <a:t>A main is a predefined keyword or function in C.</a:t>
            </a:r>
          </a:p>
          <a:p>
            <a:pPr algn="just">
              <a:lnSpc>
                <a:spcPct val="150000"/>
              </a:lnSpc>
            </a:pPr>
            <a:r>
              <a:rPr lang="en-IN" sz="2400" dirty="0">
                <a:latin typeface="Times New Roman" panose="02020603050405020304" pitchFamily="18" charset="0"/>
                <a:cs typeface="Times New Roman" panose="02020603050405020304" pitchFamily="18" charset="0"/>
              </a:rPr>
              <a:t> It is the first function of every C program that is responsible for starting the execution and termination of the program. </a:t>
            </a:r>
          </a:p>
          <a:p>
            <a:pPr algn="just">
              <a:lnSpc>
                <a:spcPct val="150000"/>
              </a:lnSpc>
            </a:pPr>
            <a:r>
              <a:rPr lang="en-IN" sz="2400" dirty="0">
                <a:latin typeface="Times New Roman" panose="02020603050405020304" pitchFamily="18" charset="0"/>
                <a:cs typeface="Times New Roman" panose="02020603050405020304" pitchFamily="18" charset="0"/>
              </a:rPr>
              <a:t>It is a special function that always starts executing code from the '</a:t>
            </a:r>
            <a:r>
              <a:rPr lang="en-IN" sz="2400" b="1" dirty="0">
                <a:latin typeface="Times New Roman" panose="02020603050405020304" pitchFamily="18" charset="0"/>
                <a:cs typeface="Times New Roman" panose="02020603050405020304" pitchFamily="18" charset="0"/>
              </a:rPr>
              <a:t>main</a:t>
            </a:r>
            <a:r>
              <a:rPr lang="en-IN" sz="2400" dirty="0">
                <a:latin typeface="Times New Roman" panose="02020603050405020304" pitchFamily="18" charset="0"/>
                <a:cs typeface="Times New Roman" panose="02020603050405020304" pitchFamily="18" charset="0"/>
              </a:rPr>
              <a:t>' having '</a:t>
            </a:r>
            <a:r>
              <a:rPr lang="en-IN" sz="2400" b="1" dirty="0">
                <a:latin typeface="Times New Roman" panose="02020603050405020304" pitchFamily="18" charset="0"/>
                <a:cs typeface="Times New Roman" panose="02020603050405020304" pitchFamily="18" charset="0"/>
              </a:rPr>
              <a:t>int</a:t>
            </a:r>
            <a:r>
              <a:rPr lang="en-IN" sz="2400" dirty="0">
                <a:latin typeface="Times New Roman" panose="02020603050405020304" pitchFamily="18" charset="0"/>
                <a:cs typeface="Times New Roman" panose="02020603050405020304" pitchFamily="18" charset="0"/>
              </a:rPr>
              <a:t>' or '</a:t>
            </a:r>
            <a:r>
              <a:rPr lang="en-IN" sz="2400" b="1" dirty="0">
                <a:latin typeface="Times New Roman" panose="02020603050405020304" pitchFamily="18" charset="0"/>
                <a:cs typeface="Times New Roman" panose="02020603050405020304" pitchFamily="18" charset="0"/>
              </a:rPr>
              <a:t>void</a:t>
            </a:r>
            <a:r>
              <a:rPr lang="en-IN" sz="2400" dirty="0">
                <a:latin typeface="Times New Roman" panose="02020603050405020304" pitchFamily="18" charset="0"/>
                <a:cs typeface="Times New Roman" panose="02020603050405020304" pitchFamily="18" charset="0"/>
              </a:rPr>
              <a:t>' as return data type. </a:t>
            </a:r>
          </a:p>
          <a:p>
            <a:pPr algn="just">
              <a:lnSpc>
                <a:spcPct val="150000"/>
              </a:lnSpc>
            </a:pPr>
            <a:r>
              <a:rPr lang="en-IN" sz="2400" dirty="0">
                <a:latin typeface="Times New Roman" panose="02020603050405020304" pitchFamily="18" charset="0"/>
                <a:cs typeface="Times New Roman" panose="02020603050405020304" pitchFamily="18" charset="0"/>
              </a:rPr>
              <a:t>In other words, a main() function is an entry point of the programming code to start its execution.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20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with medium confidence">
            <a:extLst>
              <a:ext uri="{FF2B5EF4-FFF2-40B4-BE49-F238E27FC236}">
                <a16:creationId xmlns:a16="http://schemas.microsoft.com/office/drawing/2014/main" id="{1A32646D-206B-D61B-8E09-3416062F862E}"/>
              </a:ext>
            </a:extLst>
          </p:cNvPr>
          <p:cNvPicPr>
            <a:picLocks noGrp="1" noChangeAspect="1"/>
          </p:cNvPicPr>
          <p:nvPr>
            <p:ph idx="1"/>
          </p:nvPr>
        </p:nvPicPr>
        <p:blipFill rotWithShape="1">
          <a:blip r:embed="rId2"/>
          <a:srcRect l="4715" t="5655" r="2937" b="18496"/>
          <a:stretch/>
        </p:blipFill>
        <p:spPr>
          <a:xfrm>
            <a:off x="790824" y="614363"/>
            <a:ext cx="10854787" cy="5572125"/>
          </a:xfrm>
        </p:spPr>
      </p:pic>
      <p:sp>
        <p:nvSpPr>
          <p:cNvPr id="6" name="TextBox 5">
            <a:extLst>
              <a:ext uri="{FF2B5EF4-FFF2-40B4-BE49-F238E27FC236}">
                <a16:creationId xmlns:a16="http://schemas.microsoft.com/office/drawing/2014/main" id="{F460600F-48FA-CFFD-4BCA-626AA26CEB51}"/>
              </a:ext>
            </a:extLst>
          </p:cNvPr>
          <p:cNvSpPr txBox="1"/>
          <p:nvPr/>
        </p:nvSpPr>
        <p:spPr>
          <a:xfrm>
            <a:off x="1996261" y="6343650"/>
            <a:ext cx="8443912" cy="369332"/>
          </a:xfrm>
          <a:prstGeom prst="rect">
            <a:avLst/>
          </a:prstGeom>
          <a:noFill/>
        </p:spPr>
        <p:txBody>
          <a:bodyPr wrap="square" rtlCol="0">
            <a:spAutoFit/>
          </a:bodyPr>
          <a:lstStyle/>
          <a:p>
            <a:pPr algn="ctr"/>
            <a:r>
              <a:rPr lang="en-US" b="1" dirty="0"/>
              <a:t>CODE FOR ONE AT LEAST HOUR EACH DAY  </a:t>
            </a:r>
          </a:p>
        </p:txBody>
      </p:sp>
    </p:spTree>
    <p:extLst>
      <p:ext uri="{BB962C8B-B14F-4D97-AF65-F5344CB8AC3E}">
        <p14:creationId xmlns:p14="http://schemas.microsoft.com/office/powerpoint/2010/main" val="374574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B8D95-355D-E3CE-848B-AF31AB86BDE1}"/>
              </a:ext>
            </a:extLst>
          </p:cNvPr>
          <p:cNvSpPr>
            <a:spLocks noGrp="1"/>
          </p:cNvSpPr>
          <p:nvPr>
            <p:ph type="title"/>
          </p:nvPr>
        </p:nvSpPr>
        <p:spPr>
          <a:xfrm>
            <a:off x="655321" y="294538"/>
            <a:ext cx="10612230"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If – Else </a:t>
            </a:r>
          </a:p>
        </p:txBody>
      </p:sp>
      <p:sp>
        <p:nvSpPr>
          <p:cNvPr id="3" name="Content Placeholder 2">
            <a:extLst>
              <a:ext uri="{FF2B5EF4-FFF2-40B4-BE49-F238E27FC236}">
                <a16:creationId xmlns:a16="http://schemas.microsoft.com/office/drawing/2014/main" id="{7D1206A7-C560-28FB-E33B-F5CAEAE509CD}"/>
              </a:ext>
            </a:extLst>
          </p:cNvPr>
          <p:cNvSpPr>
            <a:spLocks noGrp="1"/>
          </p:cNvSpPr>
          <p:nvPr>
            <p:ph idx="1"/>
          </p:nvPr>
        </p:nvSpPr>
        <p:spPr>
          <a:xfrm>
            <a:off x="655321" y="2318197"/>
            <a:ext cx="10440309" cy="3683358"/>
          </a:xfrm>
        </p:spPr>
        <p:txBody>
          <a:bodyPr anchor="ctr">
            <a:normAutofit/>
          </a:bodyPr>
          <a:lstStyle/>
          <a:p>
            <a:pPr marL="0" indent="0">
              <a:lnSpc>
                <a:spcPct val="150000"/>
              </a:lnSpc>
              <a:buNone/>
            </a:pPr>
            <a:r>
              <a:rPr lang="en-IN" sz="2400" dirty="0">
                <a:latin typeface="Times New Roman" panose="02020603050405020304" pitchFamily="18" charset="0"/>
                <a:cs typeface="Times New Roman" panose="02020603050405020304" pitchFamily="18" charset="0"/>
              </a:rPr>
              <a:t>C has the following conditional statements:</a:t>
            </a:r>
          </a:p>
          <a:p>
            <a:pPr>
              <a:lnSpc>
                <a:spcPct val="150000"/>
              </a:lnSpc>
            </a:pPr>
            <a:r>
              <a:rPr lang="en-IN" sz="2400" dirty="0">
                <a:latin typeface="Times New Roman" panose="02020603050405020304" pitchFamily="18" charset="0"/>
                <a:cs typeface="Times New Roman" panose="02020603050405020304" pitchFamily="18" charset="0"/>
              </a:rPr>
              <a:t>Use </a:t>
            </a:r>
            <a:r>
              <a:rPr lang="en-IN" sz="2400" b="1" i="1" dirty="0">
                <a:latin typeface="Times New Roman" panose="02020603050405020304" pitchFamily="18" charset="0"/>
                <a:cs typeface="Times New Roman" panose="02020603050405020304" pitchFamily="18" charset="0"/>
              </a:rPr>
              <a:t>if</a:t>
            </a:r>
            <a:r>
              <a:rPr lang="en-IN" sz="2400" dirty="0">
                <a:latin typeface="Times New Roman" panose="02020603050405020304" pitchFamily="18" charset="0"/>
                <a:cs typeface="Times New Roman" panose="02020603050405020304" pitchFamily="18" charset="0"/>
              </a:rPr>
              <a:t> to specify a block of code to be executed, if a specified condition is true</a:t>
            </a:r>
          </a:p>
          <a:p>
            <a:pPr>
              <a:lnSpc>
                <a:spcPct val="150000"/>
              </a:lnSpc>
            </a:pPr>
            <a:r>
              <a:rPr lang="en-IN" sz="2400" dirty="0">
                <a:latin typeface="Times New Roman" panose="02020603050405020304" pitchFamily="18" charset="0"/>
                <a:cs typeface="Times New Roman" panose="02020603050405020304" pitchFamily="18" charset="0"/>
              </a:rPr>
              <a:t>Use </a:t>
            </a:r>
            <a:r>
              <a:rPr lang="en-IN" sz="2400" b="1" i="1" dirty="0">
                <a:latin typeface="Times New Roman" panose="02020603050405020304" pitchFamily="18" charset="0"/>
                <a:cs typeface="Times New Roman" panose="02020603050405020304" pitchFamily="18" charset="0"/>
              </a:rPr>
              <a:t>else</a:t>
            </a:r>
            <a:r>
              <a:rPr lang="en-IN" sz="2400" dirty="0">
                <a:latin typeface="Times New Roman" panose="02020603050405020304" pitchFamily="18" charset="0"/>
                <a:cs typeface="Times New Roman" panose="02020603050405020304" pitchFamily="18" charset="0"/>
              </a:rPr>
              <a:t> to specify a block of code to be executed, if the same condition is false</a:t>
            </a:r>
          </a:p>
          <a:p>
            <a:pPr>
              <a:lnSpc>
                <a:spcPct val="150000"/>
              </a:lnSpc>
            </a:pPr>
            <a:r>
              <a:rPr lang="en-IN" sz="2400" dirty="0">
                <a:latin typeface="Times New Roman" panose="02020603050405020304" pitchFamily="18" charset="0"/>
                <a:cs typeface="Times New Roman" panose="02020603050405020304" pitchFamily="18" charset="0"/>
              </a:rPr>
              <a:t>Use </a:t>
            </a:r>
            <a:r>
              <a:rPr lang="en-IN" sz="2400" b="1" i="1" dirty="0">
                <a:latin typeface="Times New Roman" panose="02020603050405020304" pitchFamily="18" charset="0"/>
                <a:cs typeface="Times New Roman" panose="02020603050405020304" pitchFamily="18" charset="0"/>
              </a:rPr>
              <a:t>else if  </a:t>
            </a:r>
            <a:r>
              <a:rPr lang="en-IN" sz="2400" dirty="0">
                <a:latin typeface="Times New Roman" panose="02020603050405020304" pitchFamily="18" charset="0"/>
                <a:cs typeface="Times New Roman" panose="02020603050405020304" pitchFamily="18" charset="0"/>
              </a:rPr>
              <a:t>to specify a new condition to test, if the first condition is false</a:t>
            </a:r>
          </a:p>
          <a:p>
            <a:pPr>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629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240022-4129-6FDD-00D7-3C4208075EDE}"/>
              </a:ext>
            </a:extLst>
          </p:cNvPr>
          <p:cNvSpPr>
            <a:spLocks noGrp="1"/>
          </p:cNvSpPr>
          <p:nvPr>
            <p:ph idx="1"/>
          </p:nvPr>
        </p:nvSpPr>
        <p:spPr>
          <a:xfrm>
            <a:off x="838200" y="609600"/>
            <a:ext cx="10515600" cy="5567363"/>
          </a:xfrm>
        </p:spPr>
        <p:txBody>
          <a:bodyPr>
            <a:normAutofit fontScale="85000" lnSpcReduction="10000"/>
          </a:bodyPr>
          <a:lstStyle/>
          <a:p>
            <a:pPr marL="0" indent="0">
              <a:buNone/>
            </a:pPr>
            <a:r>
              <a:rPr lang="en-IN" b="1" dirty="0">
                <a:latin typeface="Times New Roman" panose="02020603050405020304" pitchFamily="18" charset="0"/>
                <a:cs typeface="Times New Roman" panose="02020603050405020304" pitchFamily="18" charset="0"/>
              </a:rPr>
              <a:t>Syntax</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if (</a:t>
            </a:r>
            <a:r>
              <a:rPr lang="en-IN" sz="2000" i="1" dirty="0">
                <a:solidFill>
                  <a:schemeClr val="accent1"/>
                </a:solidFill>
                <a:latin typeface="Consolas" panose="020B0609020204030204" pitchFamily="49" charset="0"/>
                <a:cs typeface="Consolas" panose="020B0609020204030204" pitchFamily="49" charset="0"/>
              </a:rPr>
              <a:t>condition1</a:t>
            </a:r>
            <a:r>
              <a:rPr lang="en-IN" sz="2000" dirty="0">
                <a:solidFill>
                  <a:schemeClr val="accent1"/>
                </a:solidFill>
                <a:latin typeface="Consolas" panose="020B0609020204030204" pitchFamily="49" charset="0"/>
                <a:cs typeface="Consolas" panose="020B0609020204030204" pitchFamily="49" charset="0"/>
              </a:rPr>
              <a:t>) </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  </a:t>
            </a:r>
            <a:r>
              <a:rPr lang="en-IN" sz="2000" i="1" dirty="0">
                <a:latin typeface="Consolas" panose="020B0609020204030204" pitchFamily="49" charset="0"/>
                <a:cs typeface="Consolas" panose="020B0609020204030204" pitchFamily="49" charset="0"/>
              </a:rPr>
              <a:t>// block of code to be executed if condition1 is true</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 </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else if (</a:t>
            </a:r>
            <a:r>
              <a:rPr lang="en-IN" sz="2000" i="1" dirty="0">
                <a:solidFill>
                  <a:schemeClr val="accent1"/>
                </a:solidFill>
                <a:latin typeface="Consolas" panose="020B0609020204030204" pitchFamily="49" charset="0"/>
                <a:cs typeface="Consolas" panose="020B0609020204030204" pitchFamily="49" charset="0"/>
              </a:rPr>
              <a:t>condition2</a:t>
            </a:r>
            <a:r>
              <a:rPr lang="en-IN" sz="2000" dirty="0">
                <a:solidFill>
                  <a:schemeClr val="accent1"/>
                </a:solidFill>
                <a:latin typeface="Consolas" panose="020B0609020204030204" pitchFamily="49" charset="0"/>
                <a:cs typeface="Consolas" panose="020B0609020204030204" pitchFamily="49" charset="0"/>
              </a:rPr>
              <a:t>) </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  </a:t>
            </a:r>
            <a:r>
              <a:rPr lang="en-IN" sz="2000" i="1" dirty="0">
                <a:latin typeface="Consolas" panose="020B0609020204030204" pitchFamily="49" charset="0"/>
                <a:cs typeface="Consolas" panose="020B0609020204030204" pitchFamily="49" charset="0"/>
              </a:rPr>
              <a:t>// block of code to be executed if the condition1 is false and condition2 is true</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 </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else </a:t>
            </a:r>
          </a:p>
          <a:p>
            <a:pPr marL="0" indent="0">
              <a:lnSpc>
                <a:spcPct val="150000"/>
              </a:lnSpc>
              <a:buNone/>
            </a:pPr>
            <a:r>
              <a:rPr lang="en-IN" sz="2000" dirty="0">
                <a:solidFill>
                  <a:schemeClr val="accent1"/>
                </a:solidFill>
                <a:latin typeface="Consolas" panose="020B0609020204030204" pitchFamily="49" charset="0"/>
                <a:cs typeface="Consolas" panose="020B0609020204030204" pitchFamily="49" charset="0"/>
              </a:rPr>
              <a:t>{</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  </a:t>
            </a:r>
            <a:r>
              <a:rPr lang="en-IN" sz="2000" i="1" dirty="0">
                <a:latin typeface="Consolas" panose="020B0609020204030204" pitchFamily="49" charset="0"/>
                <a:cs typeface="Consolas" panose="020B0609020204030204" pitchFamily="49" charset="0"/>
              </a:rPr>
              <a:t>// block of code to be executed if the condition1 is false and condition2 is false</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a:t>
            </a:r>
          </a:p>
          <a:p>
            <a:endParaRPr lang="en-US" dirty="0"/>
          </a:p>
        </p:txBody>
      </p:sp>
    </p:spTree>
    <p:extLst>
      <p:ext uri="{BB962C8B-B14F-4D97-AF65-F5344CB8AC3E}">
        <p14:creationId xmlns:p14="http://schemas.microsoft.com/office/powerpoint/2010/main" val="244349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7DFA5-49B6-4264-AD0C-D493DAEB7981}"/>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Conditional Operator </a:t>
            </a:r>
          </a:p>
        </p:txBody>
      </p:sp>
      <p:sp>
        <p:nvSpPr>
          <p:cNvPr id="3" name="Content Placeholder 2">
            <a:extLst>
              <a:ext uri="{FF2B5EF4-FFF2-40B4-BE49-F238E27FC236}">
                <a16:creationId xmlns:a16="http://schemas.microsoft.com/office/drawing/2014/main" id="{A77F503F-6CA3-F39E-B0AD-77B0BAD3CF83}"/>
              </a:ext>
            </a:extLst>
          </p:cNvPr>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The conditional operators ? and : are sometimes called ternary operators since they take three arguments. </a:t>
            </a:r>
          </a:p>
          <a:p>
            <a:pPr algn="just"/>
            <a:r>
              <a:rPr lang="en-IN" sz="2400" dirty="0">
                <a:latin typeface="Times New Roman" panose="02020603050405020304" pitchFamily="18" charset="0"/>
                <a:cs typeface="Times New Roman" panose="02020603050405020304" pitchFamily="18" charset="0"/>
              </a:rPr>
              <a:t> Their general form is,</a:t>
            </a:r>
          </a:p>
          <a:p>
            <a:pPr marL="0" indent="0" algn="ctr">
              <a:buNone/>
            </a:pPr>
            <a:r>
              <a:rPr lang="en-IN" sz="2400" i="1" dirty="0">
                <a:solidFill>
                  <a:schemeClr val="accent1"/>
                </a:solidFill>
                <a:latin typeface="Times New Roman" panose="02020603050405020304" pitchFamily="18" charset="0"/>
                <a:cs typeface="Times New Roman" panose="02020603050405020304" pitchFamily="18" charset="0"/>
              </a:rPr>
              <a:t>expression 1 ? expression 2 : expression 3</a:t>
            </a:r>
          </a:p>
          <a:p>
            <a:pPr marL="0" indent="0">
              <a:buNone/>
            </a:pPr>
            <a:r>
              <a:rPr lang="en-IN" sz="2000" dirty="0">
                <a:solidFill>
                  <a:schemeClr val="accent1"/>
                </a:solidFill>
                <a:latin typeface="Consolas" panose="020B0609020204030204" pitchFamily="49" charset="0"/>
                <a:cs typeface="Consolas" panose="020B0609020204030204" pitchFamily="49" charset="0"/>
              </a:rPr>
              <a:t>int x, y ;</a:t>
            </a:r>
          </a:p>
          <a:p>
            <a:pPr marL="0" indent="0">
              <a:buNone/>
            </a:pPr>
            <a:r>
              <a:rPr lang="en-IN" sz="2000" dirty="0" err="1">
                <a:solidFill>
                  <a:schemeClr val="accent1"/>
                </a:solidFill>
                <a:latin typeface="Consolas" panose="020B0609020204030204" pitchFamily="49" charset="0"/>
                <a:cs typeface="Consolas" panose="020B0609020204030204" pitchFamily="49" charset="0"/>
              </a:rPr>
              <a:t>scanf</a:t>
            </a:r>
            <a:r>
              <a:rPr lang="en-IN" sz="2000" dirty="0">
                <a:solidFill>
                  <a:schemeClr val="accent1"/>
                </a:solidFill>
                <a:latin typeface="Consolas" panose="020B0609020204030204" pitchFamily="49" charset="0"/>
                <a:cs typeface="Consolas" panose="020B0609020204030204" pitchFamily="49" charset="0"/>
              </a:rPr>
              <a:t> ( ” %d", &amp;x );</a:t>
            </a:r>
          </a:p>
          <a:p>
            <a:pPr marL="0" indent="0">
              <a:buNone/>
            </a:pPr>
            <a:r>
              <a:rPr lang="en-IN" sz="2000" dirty="0">
                <a:solidFill>
                  <a:schemeClr val="accent1"/>
                </a:solidFill>
                <a:latin typeface="Consolas" panose="020B0609020204030204" pitchFamily="49" charset="0"/>
                <a:cs typeface="Consolas" panose="020B0609020204030204" pitchFamily="49" charset="0"/>
              </a:rPr>
              <a:t>y = ( x &gt; 5 ? 3 : 4 );</a:t>
            </a:r>
          </a:p>
          <a:p>
            <a:pPr marL="0" indent="0">
              <a:buNone/>
            </a:pPr>
            <a:endParaRPr lang="en-IN" sz="2000" dirty="0">
              <a:solidFill>
                <a:schemeClr val="accent1"/>
              </a:solidFill>
              <a:latin typeface="Consolas" panose="020B0609020204030204" pitchFamily="49" charset="0"/>
              <a:cs typeface="Consolas" panose="020B0609020204030204" pitchFamily="49" charset="0"/>
            </a:endParaRPr>
          </a:p>
          <a:p>
            <a:pPr marL="0" indent="0">
              <a:buNone/>
            </a:pPr>
            <a:r>
              <a:rPr lang="en-IN" sz="2000" dirty="0" err="1">
                <a:solidFill>
                  <a:schemeClr val="accent1"/>
                </a:solidFill>
                <a:latin typeface="Consolas" panose="020B0609020204030204" pitchFamily="49" charset="0"/>
                <a:cs typeface="Consolas" panose="020B0609020204030204" pitchFamily="49" charset="0"/>
              </a:rPr>
              <a:t>scanf</a:t>
            </a:r>
            <a:r>
              <a:rPr lang="en-IN" sz="2000" dirty="0">
                <a:solidFill>
                  <a:schemeClr val="accent1"/>
                </a:solidFill>
                <a:latin typeface="Consolas" panose="020B0609020204030204" pitchFamily="49" charset="0"/>
                <a:cs typeface="Consolas" panose="020B0609020204030204" pitchFamily="49" charset="0"/>
              </a:rPr>
              <a:t> ( ” %d", &amp;</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a:t>
            </a:r>
          </a:p>
          <a:p>
            <a:pPr marL="0" indent="0">
              <a:buNone/>
            </a:pPr>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1 ? </a:t>
            </a: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"Amit" ) : </a:t>
            </a: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"All and sundry" ) ) ;</a:t>
            </a:r>
          </a:p>
          <a:p>
            <a:pPr marL="0" indent="0">
              <a:buNone/>
            </a:pPr>
            <a:endParaRPr lang="en-IN" sz="2000" dirty="0">
              <a:solidFill>
                <a:schemeClr val="accent1"/>
              </a:solidFill>
              <a:latin typeface="Consolas" panose="020B0609020204030204" pitchFamily="49" charset="0"/>
              <a:cs typeface="Consolas" panose="020B0609020204030204" pitchFamily="49" charset="0"/>
            </a:endParaRPr>
          </a:p>
          <a:p>
            <a:pPr marL="0" indent="0">
              <a:buNone/>
            </a:pPr>
            <a:endParaRPr lang="en-IN" sz="2000" dirty="0">
              <a:solidFill>
                <a:schemeClr val="accent1"/>
              </a:solidFill>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3442738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589B3-75BF-2227-E3E5-40F59C0296C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Quick Quiz </a:t>
            </a:r>
          </a:p>
        </p:txBody>
      </p:sp>
      <p:pic>
        <p:nvPicPr>
          <p:cNvPr id="7" name="Graphic 6" descr="Chat Outline">
            <a:extLst>
              <a:ext uri="{FF2B5EF4-FFF2-40B4-BE49-F238E27FC236}">
                <a16:creationId xmlns:a16="http://schemas.microsoft.com/office/drawing/2014/main" id="{9ACCD4B0-987F-B495-F657-811DCC3179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97043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7B9FC4-4240-32D6-7785-186CE4DF820E}"/>
              </a:ext>
            </a:extLst>
          </p:cNvPr>
          <p:cNvSpPr>
            <a:spLocks noGrp="1"/>
          </p:cNvSpPr>
          <p:nvPr>
            <p:ph idx="1"/>
          </p:nvPr>
        </p:nvSpPr>
        <p:spPr>
          <a:xfrm>
            <a:off x="838200" y="396240"/>
            <a:ext cx="10515600" cy="6035040"/>
          </a:xfrm>
        </p:spPr>
        <p:txBody>
          <a:bodyPr>
            <a:normAutofit fontScale="92500" lnSpcReduction="10000"/>
          </a:bodyPr>
          <a:lstStyle/>
          <a:p>
            <a:pPr marL="0" indent="0">
              <a:buNone/>
            </a:pPr>
            <a:r>
              <a:rPr lang="en-IN" sz="2000" dirty="0">
                <a:solidFill>
                  <a:schemeClr val="accent1"/>
                </a:solidFill>
                <a:latin typeface="Consolas" panose="020B0609020204030204" pitchFamily="49" charset="0"/>
                <a:cs typeface="Consolas" panose="020B0609020204030204" pitchFamily="49" charset="0"/>
              </a:rPr>
              <a:t>(a) main</a:t>
            </a:r>
            <a:r>
              <a:rPr lang="en-IN" sz="2100" dirty="0">
                <a:solidFill>
                  <a:schemeClr val="accent1"/>
                </a:solidFill>
                <a:latin typeface="Consolas" panose="020B0609020204030204" pitchFamily="49" charset="0"/>
                <a:cs typeface="Consolas" panose="020B0609020204030204" pitchFamily="49" charset="0"/>
              </a:rPr>
              <a:t>(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int </a:t>
            </a:r>
            <a:r>
              <a:rPr lang="en-IN" sz="2100" dirty="0" err="1">
                <a:solidFill>
                  <a:schemeClr val="accent1"/>
                </a:solidFill>
                <a:latin typeface="Consolas" panose="020B0609020204030204" pitchFamily="49" charset="0"/>
                <a:cs typeface="Consolas" panose="020B0609020204030204" pitchFamily="49" charset="0"/>
              </a:rPr>
              <a:t>i</a:t>
            </a:r>
            <a:r>
              <a:rPr lang="en-IN" sz="2100" dirty="0">
                <a:solidFill>
                  <a:schemeClr val="accent1"/>
                </a:solidFill>
                <a:latin typeface="Consolas" panose="020B0609020204030204" pitchFamily="49" charset="0"/>
                <a:cs typeface="Consolas" panose="020B0609020204030204" pitchFamily="49" charset="0"/>
              </a:rPr>
              <a:t> ;</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printf</a:t>
            </a:r>
            <a:r>
              <a:rPr lang="en-IN" sz="2100" dirty="0">
                <a:solidFill>
                  <a:schemeClr val="accent1"/>
                </a:solidFill>
                <a:latin typeface="Consolas" panose="020B0609020204030204" pitchFamily="49" charset="0"/>
                <a:cs typeface="Consolas" panose="020B0609020204030204" pitchFamily="49" charset="0"/>
              </a:rPr>
              <a:t> ( "Enter value of </a:t>
            </a:r>
            <a:r>
              <a:rPr lang="en-IN" sz="2100" dirty="0" err="1">
                <a:solidFill>
                  <a:schemeClr val="accent1"/>
                </a:solidFill>
                <a:latin typeface="Consolas" panose="020B0609020204030204" pitchFamily="49" charset="0"/>
                <a:cs typeface="Consolas" panose="020B0609020204030204" pitchFamily="49" charset="0"/>
              </a:rPr>
              <a:t>i</a:t>
            </a:r>
            <a:r>
              <a:rPr lang="en-IN" sz="2100" dirty="0">
                <a:solidFill>
                  <a:schemeClr val="accent1"/>
                </a:solidFill>
                <a:latin typeface="Consolas" panose="020B0609020204030204" pitchFamily="49" charset="0"/>
                <a:cs typeface="Consolas" panose="020B0609020204030204" pitchFamily="49" charset="0"/>
              </a:rPr>
              <a:t> " ) ;</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scanf</a:t>
            </a:r>
            <a:r>
              <a:rPr lang="en-IN" sz="2100" dirty="0">
                <a:solidFill>
                  <a:schemeClr val="accent1"/>
                </a:solidFill>
                <a:latin typeface="Consolas" panose="020B0609020204030204" pitchFamily="49" charset="0"/>
                <a:cs typeface="Consolas" panose="020B0609020204030204" pitchFamily="49" charset="0"/>
              </a:rPr>
              <a:t> ( "%d", &amp;</a:t>
            </a:r>
            <a:r>
              <a:rPr lang="en-IN" sz="2100" dirty="0" err="1">
                <a:solidFill>
                  <a:schemeClr val="accent1"/>
                </a:solidFill>
                <a:latin typeface="Consolas" panose="020B0609020204030204" pitchFamily="49" charset="0"/>
                <a:cs typeface="Consolas" panose="020B0609020204030204" pitchFamily="49" charset="0"/>
              </a:rPr>
              <a:t>i</a:t>
            </a:r>
            <a:r>
              <a:rPr lang="en-IN" sz="2100" dirty="0">
                <a:solidFill>
                  <a:schemeClr val="accent1"/>
                </a:solidFill>
                <a:latin typeface="Consolas" panose="020B0609020204030204" pitchFamily="49" charset="0"/>
                <a:cs typeface="Consolas" panose="020B0609020204030204" pitchFamily="49" charset="0"/>
              </a:rPr>
              <a:t> )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if ( </a:t>
            </a:r>
            <a:r>
              <a:rPr lang="en-IN" sz="2100" dirty="0" err="1">
                <a:solidFill>
                  <a:schemeClr val="accent1"/>
                </a:solidFill>
                <a:latin typeface="Consolas" panose="020B0609020204030204" pitchFamily="49" charset="0"/>
                <a:cs typeface="Consolas" panose="020B0609020204030204" pitchFamily="49" charset="0"/>
              </a:rPr>
              <a:t>i</a:t>
            </a:r>
            <a:r>
              <a:rPr lang="en-IN" sz="2100" dirty="0">
                <a:solidFill>
                  <a:schemeClr val="accent1"/>
                </a:solidFill>
                <a:latin typeface="Consolas" panose="020B0609020204030204" pitchFamily="49" charset="0"/>
                <a:cs typeface="Consolas" panose="020B0609020204030204" pitchFamily="49" charset="0"/>
              </a:rPr>
              <a:t> = 5 )</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printf</a:t>
            </a:r>
            <a:r>
              <a:rPr lang="en-IN" sz="2100" dirty="0">
                <a:solidFill>
                  <a:schemeClr val="accent1"/>
                </a:solidFill>
                <a:latin typeface="Consolas" panose="020B0609020204030204" pitchFamily="49" charset="0"/>
                <a:cs typeface="Consolas" panose="020B0609020204030204" pitchFamily="49" charset="0"/>
              </a:rPr>
              <a:t> ( "You entered 5" )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else</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printf</a:t>
            </a:r>
            <a:r>
              <a:rPr lang="en-IN" sz="2100" dirty="0">
                <a:solidFill>
                  <a:schemeClr val="accent1"/>
                </a:solidFill>
                <a:latin typeface="Consolas" panose="020B0609020204030204" pitchFamily="49" charset="0"/>
                <a:cs typeface="Consolas" panose="020B0609020204030204" pitchFamily="49" charset="0"/>
              </a:rPr>
              <a:t> ( "You entered something other than 5" )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a:t>
            </a:r>
          </a:p>
          <a:p>
            <a:pPr marL="457200" lvl="1" indent="0">
              <a:buNone/>
            </a:pPr>
            <a:endParaRPr lang="en-IN" sz="2100" dirty="0">
              <a:solidFill>
                <a:schemeClr val="accent1"/>
              </a:solidFill>
              <a:latin typeface="Consolas" panose="020B0609020204030204" pitchFamily="49" charset="0"/>
              <a:cs typeface="Consolas" panose="020B0609020204030204" pitchFamily="49" charset="0"/>
            </a:endParaRPr>
          </a:p>
          <a:p>
            <a:pPr marL="0" indent="0">
              <a:buNone/>
            </a:pPr>
            <a:r>
              <a:rPr lang="en-IN" sz="2100" dirty="0">
                <a:solidFill>
                  <a:schemeClr val="accent1"/>
                </a:solidFill>
                <a:latin typeface="Consolas" panose="020B0609020204030204" pitchFamily="49" charset="0"/>
                <a:cs typeface="Consolas" panose="020B0609020204030204" pitchFamily="49" charset="0"/>
              </a:rPr>
              <a:t>(b) main(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int x = 3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float y = 3.0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if ( x == y )</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printf</a:t>
            </a:r>
            <a:r>
              <a:rPr lang="en-IN" sz="2100" dirty="0">
                <a:solidFill>
                  <a:schemeClr val="accent1"/>
                </a:solidFill>
                <a:latin typeface="Consolas" panose="020B0609020204030204" pitchFamily="49" charset="0"/>
                <a:cs typeface="Consolas" panose="020B0609020204030204" pitchFamily="49" charset="0"/>
              </a:rPr>
              <a:t> ( "\</a:t>
            </a:r>
            <a:r>
              <a:rPr lang="en-IN" sz="2100" dirty="0" err="1">
                <a:solidFill>
                  <a:schemeClr val="accent1"/>
                </a:solidFill>
                <a:latin typeface="Consolas" panose="020B0609020204030204" pitchFamily="49" charset="0"/>
                <a:cs typeface="Consolas" panose="020B0609020204030204" pitchFamily="49" charset="0"/>
              </a:rPr>
              <a:t>nx</a:t>
            </a:r>
            <a:r>
              <a:rPr lang="en-IN" sz="2100" dirty="0">
                <a:solidFill>
                  <a:schemeClr val="accent1"/>
                </a:solidFill>
                <a:latin typeface="Consolas" panose="020B0609020204030204" pitchFamily="49" charset="0"/>
                <a:cs typeface="Consolas" panose="020B0609020204030204" pitchFamily="49" charset="0"/>
              </a:rPr>
              <a:t> and y are equal" )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else</a:t>
            </a:r>
          </a:p>
          <a:p>
            <a:pPr marL="457200" lvl="1" indent="0">
              <a:buNone/>
            </a:pPr>
            <a:r>
              <a:rPr lang="en-IN" sz="2100" dirty="0" err="1">
                <a:solidFill>
                  <a:schemeClr val="accent1"/>
                </a:solidFill>
                <a:latin typeface="Consolas" panose="020B0609020204030204" pitchFamily="49" charset="0"/>
                <a:cs typeface="Consolas" panose="020B0609020204030204" pitchFamily="49" charset="0"/>
              </a:rPr>
              <a:t>printf</a:t>
            </a:r>
            <a:r>
              <a:rPr lang="en-IN" sz="2100" dirty="0">
                <a:solidFill>
                  <a:schemeClr val="accent1"/>
                </a:solidFill>
                <a:latin typeface="Consolas" panose="020B0609020204030204" pitchFamily="49" charset="0"/>
                <a:cs typeface="Consolas" panose="020B0609020204030204" pitchFamily="49" charset="0"/>
              </a:rPr>
              <a:t> ( "\</a:t>
            </a:r>
            <a:r>
              <a:rPr lang="en-IN" sz="2100" dirty="0" err="1">
                <a:solidFill>
                  <a:schemeClr val="accent1"/>
                </a:solidFill>
                <a:latin typeface="Consolas" panose="020B0609020204030204" pitchFamily="49" charset="0"/>
                <a:cs typeface="Consolas" panose="020B0609020204030204" pitchFamily="49" charset="0"/>
              </a:rPr>
              <a:t>nx</a:t>
            </a:r>
            <a:r>
              <a:rPr lang="en-IN" sz="2100" dirty="0">
                <a:solidFill>
                  <a:schemeClr val="accent1"/>
                </a:solidFill>
                <a:latin typeface="Consolas" panose="020B0609020204030204" pitchFamily="49" charset="0"/>
                <a:cs typeface="Consolas" panose="020B0609020204030204" pitchFamily="49" charset="0"/>
              </a:rPr>
              <a:t> and y are not equal" ) ;</a:t>
            </a:r>
          </a:p>
          <a:p>
            <a:pPr marL="457200" lvl="1" indent="0">
              <a:buNone/>
            </a:pPr>
            <a:r>
              <a:rPr lang="en-IN" sz="2100" dirty="0">
                <a:solidFill>
                  <a:schemeClr val="accent1"/>
                </a:solidFill>
                <a:latin typeface="Consolas" panose="020B0609020204030204" pitchFamily="49" charset="0"/>
                <a:cs typeface="Consolas" panose="020B0609020204030204" pitchFamily="49" charset="0"/>
              </a:rPr>
              <a:t>}</a:t>
            </a:r>
          </a:p>
          <a:p>
            <a:pPr marL="0" indent="0">
              <a:buNone/>
            </a:pPr>
            <a:endParaRPr lang="en-IN" sz="2400" dirty="0">
              <a:solidFill>
                <a:schemeClr val="accent1"/>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443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635E14-670E-5828-369E-42F199737A3D}"/>
              </a:ext>
            </a:extLst>
          </p:cNvPr>
          <p:cNvSpPr>
            <a:spLocks noGrp="1"/>
          </p:cNvSpPr>
          <p:nvPr>
            <p:ph idx="1"/>
          </p:nvPr>
        </p:nvSpPr>
        <p:spPr>
          <a:xfrm>
            <a:off x="426720" y="579120"/>
            <a:ext cx="5669280" cy="5597843"/>
          </a:xfrm>
        </p:spPr>
        <p:txBody>
          <a:bodyPr>
            <a:noAutofit/>
          </a:bodyPr>
          <a:lstStyle/>
          <a:p>
            <a:pPr indent="0">
              <a:buNone/>
            </a:pPr>
            <a:r>
              <a:rPr lang="en-IN" sz="2000" dirty="0">
                <a:solidFill>
                  <a:schemeClr val="accent1"/>
                </a:solidFill>
                <a:latin typeface="Consolas" panose="020B0609020204030204" pitchFamily="49" charset="0"/>
                <a:cs typeface="Consolas" panose="020B0609020204030204" pitchFamily="49" charset="0"/>
              </a:rPr>
              <a:t>(c)main( )</a:t>
            </a:r>
          </a:p>
          <a:p>
            <a:pPr indent="0">
              <a:buNone/>
            </a:pPr>
            <a:r>
              <a:rPr lang="en-IN" sz="2000" dirty="0">
                <a:solidFill>
                  <a:schemeClr val="accent1"/>
                </a:solidFill>
                <a:latin typeface="Consolas" panose="020B0609020204030204" pitchFamily="49" charset="0"/>
                <a:cs typeface="Consolas" panose="020B0609020204030204" pitchFamily="49" charset="0"/>
              </a:rPr>
              <a:t>   {</a:t>
            </a:r>
          </a:p>
          <a:p>
            <a:pPr indent="0">
              <a:buNone/>
            </a:pPr>
            <a:r>
              <a:rPr lang="en-IN" sz="2000" dirty="0">
                <a:solidFill>
                  <a:schemeClr val="accent1"/>
                </a:solidFill>
                <a:latin typeface="Consolas" panose="020B0609020204030204" pitchFamily="49" charset="0"/>
                <a:cs typeface="Consolas" panose="020B0609020204030204" pitchFamily="49" charset="0"/>
              </a:rPr>
              <a:t>  int a = 5, b, c ;</a:t>
            </a:r>
          </a:p>
          <a:p>
            <a:pPr indent="0">
              <a:buNone/>
            </a:pPr>
            <a:r>
              <a:rPr lang="en-IN" sz="2000" dirty="0">
                <a:solidFill>
                  <a:schemeClr val="accent1"/>
                </a:solidFill>
                <a:latin typeface="Consolas" panose="020B0609020204030204" pitchFamily="49" charset="0"/>
                <a:cs typeface="Consolas" panose="020B0609020204030204" pitchFamily="49" charset="0"/>
              </a:rPr>
              <a:t>  b = a = 15 ;</a:t>
            </a:r>
          </a:p>
          <a:p>
            <a:pPr indent="0">
              <a:buNone/>
            </a:pPr>
            <a:r>
              <a:rPr lang="en-IN" sz="2000" dirty="0">
                <a:solidFill>
                  <a:schemeClr val="accent1"/>
                </a:solidFill>
                <a:latin typeface="Consolas" panose="020B0609020204030204" pitchFamily="49" charset="0"/>
                <a:cs typeface="Consolas" panose="020B0609020204030204" pitchFamily="49" charset="0"/>
              </a:rPr>
              <a:t>  c = a &lt; 15 ;</a:t>
            </a:r>
          </a:p>
          <a:p>
            <a:pPr indent="0">
              <a:buNone/>
            </a:pPr>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na</a:t>
            </a:r>
            <a:r>
              <a:rPr lang="en-IN" sz="2000" dirty="0">
                <a:solidFill>
                  <a:schemeClr val="accent1"/>
                </a:solidFill>
                <a:latin typeface="Consolas" panose="020B0609020204030204" pitchFamily="49" charset="0"/>
                <a:cs typeface="Consolas" panose="020B0609020204030204" pitchFamily="49" charset="0"/>
              </a:rPr>
              <a:t> = %d b = %d c = %d",  a, b, c ) ;</a:t>
            </a:r>
          </a:p>
          <a:p>
            <a:pPr marL="457200" lvl="1" indent="0">
              <a:buNone/>
            </a:pPr>
            <a:endParaRPr lang="en-IN" sz="2000" dirty="0">
              <a:solidFill>
                <a:schemeClr val="accent1"/>
              </a:solidFill>
              <a:latin typeface="Consolas" panose="020B0609020204030204" pitchFamily="49" charset="0"/>
              <a:cs typeface="Consolas" panose="020B0609020204030204" pitchFamily="49" charset="0"/>
            </a:endParaRPr>
          </a:p>
          <a:p>
            <a:pPr marL="457200" lvl="1" indent="0">
              <a:buNone/>
            </a:pPr>
            <a:endParaRPr lang="en-IN" sz="2000" dirty="0">
              <a:solidFill>
                <a:schemeClr val="accent1"/>
              </a:solidFill>
              <a:latin typeface="Consolas" panose="020B0609020204030204" pitchFamily="49" charset="0"/>
              <a:cs typeface="Consolas" panose="020B0609020204030204" pitchFamily="49" charset="0"/>
            </a:endParaRPr>
          </a:p>
          <a:p>
            <a:pPr marL="0" indent="0">
              <a:buNone/>
            </a:pPr>
            <a:r>
              <a:rPr lang="en-IN" sz="2000" dirty="0">
                <a:solidFill>
                  <a:schemeClr val="accent1"/>
                </a:solidFill>
                <a:latin typeface="Consolas" panose="020B0609020204030204" pitchFamily="49" charset="0"/>
                <a:cs typeface="Consolas" panose="020B0609020204030204" pitchFamily="49" charset="0"/>
              </a:rPr>
              <a:t>(d) main(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int x = 10, y = 20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if ( x == y ) </a:t>
            </a:r>
          </a:p>
          <a:p>
            <a:pPr marL="457200" lvl="1" indent="0">
              <a:buNone/>
            </a:pP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n%d</a:t>
            </a:r>
            <a:r>
              <a:rPr lang="en-IN" sz="2000" dirty="0">
                <a:solidFill>
                  <a:schemeClr val="accent1"/>
                </a:solidFill>
                <a:latin typeface="Consolas" panose="020B0609020204030204" pitchFamily="49" charset="0"/>
                <a:cs typeface="Consolas" panose="020B0609020204030204" pitchFamily="49" charset="0"/>
              </a:rPr>
              <a:t> %d", x, y )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a:p>
            <a:pPr marL="0" indent="0">
              <a:buNone/>
            </a:pPr>
            <a:endParaRPr lang="en-US" sz="2000" b="1" dirty="0">
              <a:solidFill>
                <a:schemeClr val="accent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8B22197F-4AB0-B961-AC65-B9B86DA469BC}"/>
              </a:ext>
            </a:extLst>
          </p:cNvPr>
          <p:cNvSpPr txBox="1"/>
          <p:nvPr/>
        </p:nvSpPr>
        <p:spPr>
          <a:xfrm>
            <a:off x="7391400" y="363915"/>
            <a:ext cx="4373880" cy="5324535"/>
          </a:xfrm>
          <a:prstGeom prst="rect">
            <a:avLst/>
          </a:prstGeom>
          <a:noFill/>
        </p:spPr>
        <p:txBody>
          <a:bodyPr wrap="square" rtlCol="0">
            <a:spAutoFit/>
          </a:bodyPr>
          <a:lstStyle/>
          <a:p>
            <a:r>
              <a:rPr lang="en-IN" dirty="0">
                <a:solidFill>
                  <a:schemeClr val="accent1"/>
                </a:solidFill>
                <a:latin typeface="Consolas" panose="020B0609020204030204" pitchFamily="49" charset="0"/>
                <a:cs typeface="Consolas" panose="020B0609020204030204" pitchFamily="49" charset="0"/>
              </a:rPr>
              <a:t>(e)   </a:t>
            </a:r>
            <a:r>
              <a:rPr lang="en-IN" sz="2000" dirty="0">
                <a:solidFill>
                  <a:schemeClr val="accent1"/>
                </a:solidFill>
                <a:latin typeface="Consolas" panose="020B0609020204030204" pitchFamily="49" charset="0"/>
                <a:cs typeface="Consolas" panose="020B0609020204030204" pitchFamily="49" charset="0"/>
              </a:rPr>
              <a:t>main( )</a:t>
            </a:r>
          </a:p>
          <a:p>
            <a:pPr lvl="1"/>
            <a:r>
              <a:rPr lang="en-IN" sz="2000" dirty="0">
                <a:solidFill>
                  <a:schemeClr val="accent1"/>
                </a:solidFill>
                <a:latin typeface="Consolas" panose="020B0609020204030204" pitchFamily="49" charset="0"/>
                <a:cs typeface="Consolas" panose="020B0609020204030204" pitchFamily="49" charset="0"/>
              </a:rPr>
              <a:t>{</a:t>
            </a:r>
          </a:p>
          <a:p>
            <a:pPr lvl="1"/>
            <a:r>
              <a:rPr lang="en-IN" sz="2000" dirty="0">
                <a:solidFill>
                  <a:schemeClr val="accent1"/>
                </a:solidFill>
                <a:latin typeface="Consolas" panose="020B0609020204030204" pitchFamily="49" charset="0"/>
                <a:cs typeface="Consolas" panose="020B0609020204030204" pitchFamily="49" charset="0"/>
              </a:rPr>
              <a:t>int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-3, j = 3 ;</a:t>
            </a:r>
          </a:p>
          <a:p>
            <a:pPr lvl="1"/>
            <a:r>
              <a:rPr lang="en-IN" sz="2000" dirty="0">
                <a:solidFill>
                  <a:schemeClr val="accent1"/>
                </a:solidFill>
                <a:latin typeface="Consolas" panose="020B0609020204030204" pitchFamily="49" charset="0"/>
                <a:cs typeface="Consolas" panose="020B0609020204030204" pitchFamily="49" charset="0"/>
              </a:rPr>
              <a:t>if (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!j * 1 )</a:t>
            </a:r>
          </a:p>
          <a:p>
            <a:pPr lvl="1"/>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t>
            </a:r>
            <a:r>
              <a:rPr lang="en-IN" sz="2000" dirty="0" err="1">
                <a:solidFill>
                  <a:schemeClr val="accent1"/>
                </a:solidFill>
                <a:latin typeface="Consolas" panose="020B0609020204030204" pitchFamily="49" charset="0"/>
                <a:cs typeface="Consolas" panose="020B0609020204030204" pitchFamily="49" charset="0"/>
              </a:rPr>
              <a:t>nMassaro</a:t>
            </a:r>
            <a:r>
              <a:rPr lang="en-IN" sz="2000" dirty="0">
                <a:solidFill>
                  <a:schemeClr val="accent1"/>
                </a:solidFill>
                <a:latin typeface="Consolas" panose="020B0609020204030204" pitchFamily="49" charset="0"/>
                <a:cs typeface="Consolas" panose="020B0609020204030204" pitchFamily="49" charset="0"/>
              </a:rPr>
              <a:t>" ) ;</a:t>
            </a:r>
          </a:p>
          <a:p>
            <a:pPr lvl="1"/>
            <a:r>
              <a:rPr lang="en-IN" sz="2000" dirty="0">
                <a:solidFill>
                  <a:schemeClr val="accent1"/>
                </a:solidFill>
                <a:latin typeface="Consolas" panose="020B0609020204030204" pitchFamily="49" charset="0"/>
                <a:cs typeface="Consolas" panose="020B0609020204030204" pitchFamily="49" charset="0"/>
              </a:rPr>
              <a:t>else</a:t>
            </a:r>
          </a:p>
          <a:p>
            <a:pPr lvl="1"/>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t>
            </a:r>
            <a:r>
              <a:rPr lang="en-IN" sz="2000" dirty="0" err="1">
                <a:solidFill>
                  <a:schemeClr val="accent1"/>
                </a:solidFill>
                <a:latin typeface="Consolas" panose="020B0609020204030204" pitchFamily="49" charset="0"/>
                <a:cs typeface="Consolas" panose="020B0609020204030204" pitchFamily="49" charset="0"/>
              </a:rPr>
              <a:t>nBennarivo</a:t>
            </a:r>
            <a:r>
              <a:rPr lang="en-IN" sz="2000" dirty="0">
                <a:solidFill>
                  <a:schemeClr val="accent1"/>
                </a:solidFill>
                <a:latin typeface="Consolas" panose="020B0609020204030204" pitchFamily="49" charset="0"/>
                <a:cs typeface="Consolas" panose="020B0609020204030204" pitchFamily="49" charset="0"/>
              </a:rPr>
              <a:t>" ) ;</a:t>
            </a:r>
          </a:p>
          <a:p>
            <a:pPr lvl="1"/>
            <a:r>
              <a:rPr lang="en-IN" sz="2000" dirty="0">
                <a:solidFill>
                  <a:schemeClr val="accent1"/>
                </a:solidFill>
                <a:latin typeface="Consolas" panose="020B0609020204030204" pitchFamily="49" charset="0"/>
                <a:cs typeface="Consolas" panose="020B0609020204030204" pitchFamily="49" charset="0"/>
              </a:rPr>
              <a:t>}</a:t>
            </a:r>
          </a:p>
          <a:p>
            <a:endParaRPr lang="en-US" sz="2000" dirty="0">
              <a:solidFill>
                <a:schemeClr val="accent1"/>
              </a:solidFill>
              <a:latin typeface="Consolas" panose="020B0609020204030204" pitchFamily="49" charset="0"/>
              <a:cs typeface="Consolas" panose="020B0609020204030204" pitchFamily="49" charset="0"/>
            </a:endParaRPr>
          </a:p>
          <a:p>
            <a:endParaRPr lang="en-US" sz="2000" dirty="0">
              <a:solidFill>
                <a:schemeClr val="accent1"/>
              </a:solidFill>
              <a:latin typeface="Consolas" panose="020B0609020204030204" pitchFamily="49" charset="0"/>
              <a:cs typeface="Consolas" panose="020B0609020204030204" pitchFamily="49" charset="0"/>
            </a:endParaRPr>
          </a:p>
          <a:p>
            <a:r>
              <a:rPr lang="en-IN" sz="2000" dirty="0">
                <a:solidFill>
                  <a:schemeClr val="accent1"/>
                </a:solidFill>
                <a:latin typeface="Consolas" panose="020B0609020204030204" pitchFamily="49" charset="0"/>
                <a:cs typeface="Consolas" panose="020B0609020204030204" pitchFamily="49" charset="0"/>
              </a:rPr>
              <a:t>(f) main( )</a:t>
            </a:r>
          </a:p>
          <a:p>
            <a:pPr lvl="1"/>
            <a:r>
              <a:rPr lang="en-IN" sz="2000" dirty="0">
                <a:solidFill>
                  <a:schemeClr val="accent1"/>
                </a:solidFill>
                <a:latin typeface="Consolas" panose="020B0609020204030204" pitchFamily="49" charset="0"/>
                <a:cs typeface="Consolas" panose="020B0609020204030204" pitchFamily="49" charset="0"/>
              </a:rPr>
              <a:t> {</a:t>
            </a:r>
          </a:p>
          <a:p>
            <a:pPr lvl="1"/>
            <a:r>
              <a:rPr lang="en-IN" sz="2000" dirty="0">
                <a:solidFill>
                  <a:schemeClr val="accent1"/>
                </a:solidFill>
                <a:latin typeface="Consolas" panose="020B0609020204030204" pitchFamily="49" charset="0"/>
                <a:cs typeface="Consolas" panose="020B0609020204030204" pitchFamily="49" charset="0"/>
              </a:rPr>
              <a:t> int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4, z = 12 ;</a:t>
            </a:r>
          </a:p>
          <a:p>
            <a:pPr lvl="1"/>
            <a:r>
              <a:rPr lang="en-IN" sz="2000" dirty="0">
                <a:solidFill>
                  <a:schemeClr val="accent1"/>
                </a:solidFill>
                <a:latin typeface="Consolas" panose="020B0609020204030204" pitchFamily="49" charset="0"/>
                <a:cs typeface="Consolas" panose="020B0609020204030204" pitchFamily="49" charset="0"/>
              </a:rPr>
              <a:t> if (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5 || z &gt; 50 )</a:t>
            </a:r>
          </a:p>
          <a:p>
            <a:pPr lvl="1"/>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"\Burger" ) ;</a:t>
            </a:r>
          </a:p>
          <a:p>
            <a:pPr lvl="1"/>
            <a:r>
              <a:rPr lang="en-IN" sz="2000" dirty="0">
                <a:solidFill>
                  <a:schemeClr val="accent1"/>
                </a:solidFill>
                <a:latin typeface="Consolas" panose="020B0609020204030204" pitchFamily="49" charset="0"/>
                <a:cs typeface="Consolas" panose="020B0609020204030204" pitchFamily="49" charset="0"/>
              </a:rPr>
              <a:t> else</a:t>
            </a:r>
          </a:p>
          <a:p>
            <a:pPr lvl="1"/>
            <a:r>
              <a:rPr lang="en-IN" sz="2000" dirty="0">
                <a:solidFill>
                  <a:schemeClr val="accent1"/>
                </a:solidFill>
                <a:latin typeface="Consolas" panose="020B0609020204030204" pitchFamily="49" charset="0"/>
                <a:cs typeface="Consolas" panose="020B0609020204030204" pitchFamily="49" charset="0"/>
              </a:rPr>
              <a:t> </a:t>
            </a: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t>
            </a:r>
            <a:r>
              <a:rPr lang="en-IN" sz="2000" dirty="0" err="1">
                <a:solidFill>
                  <a:schemeClr val="accent1"/>
                </a:solidFill>
                <a:latin typeface="Consolas" panose="020B0609020204030204" pitchFamily="49" charset="0"/>
                <a:cs typeface="Consolas" panose="020B0609020204030204" pitchFamily="49" charset="0"/>
              </a:rPr>
              <a:t>nDosa</a:t>
            </a:r>
            <a:r>
              <a:rPr lang="en-IN" sz="2000" dirty="0">
                <a:solidFill>
                  <a:schemeClr val="accent1"/>
                </a:solidFill>
                <a:latin typeface="Consolas" panose="020B0609020204030204" pitchFamily="49" charset="0"/>
                <a:cs typeface="Consolas" panose="020B0609020204030204" pitchFamily="49" charset="0"/>
              </a:rPr>
              <a:t>" ) ;</a:t>
            </a:r>
          </a:p>
        </p:txBody>
      </p:sp>
    </p:spTree>
    <p:extLst>
      <p:ext uri="{BB962C8B-B14F-4D97-AF65-F5344CB8AC3E}">
        <p14:creationId xmlns:p14="http://schemas.microsoft.com/office/powerpoint/2010/main" val="111770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E2F306-5955-FF15-E8FA-5D4EF080809D}"/>
              </a:ext>
            </a:extLst>
          </p:cNvPr>
          <p:cNvSpPr>
            <a:spLocks noGrp="1"/>
          </p:cNvSpPr>
          <p:nvPr>
            <p:ph idx="1"/>
          </p:nvPr>
        </p:nvSpPr>
        <p:spPr>
          <a:xfrm>
            <a:off x="731520" y="497919"/>
            <a:ext cx="4876800" cy="5862161"/>
          </a:xfrm>
        </p:spPr>
        <p:txBody>
          <a:bodyPr>
            <a:noAutofit/>
          </a:bodyPr>
          <a:lstStyle/>
          <a:p>
            <a:pPr marL="0" indent="0">
              <a:buNone/>
            </a:pPr>
            <a:r>
              <a:rPr lang="en-IN" sz="2000" dirty="0">
                <a:solidFill>
                  <a:schemeClr val="accent1"/>
                </a:solidFill>
                <a:latin typeface="Consolas" panose="020B0609020204030204" pitchFamily="49" charset="0"/>
                <a:cs typeface="Consolas" panose="020B0609020204030204" pitchFamily="49" charset="0"/>
              </a:rPr>
              <a:t>(g) main(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int x = 3, y, z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y = x = 10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z = x &lt; 10 ;</a:t>
            </a:r>
          </a:p>
          <a:p>
            <a:pPr marL="457200" lvl="1" indent="0">
              <a:buNone/>
            </a:pP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a:t>
            </a:r>
            <a:r>
              <a:rPr lang="en-IN" sz="2000" dirty="0" err="1">
                <a:solidFill>
                  <a:schemeClr val="accent1"/>
                </a:solidFill>
                <a:latin typeface="Consolas" panose="020B0609020204030204" pitchFamily="49" charset="0"/>
                <a:cs typeface="Consolas" panose="020B0609020204030204" pitchFamily="49" charset="0"/>
              </a:rPr>
              <a:t>nx</a:t>
            </a:r>
            <a:r>
              <a:rPr lang="en-IN" sz="2000" dirty="0">
                <a:solidFill>
                  <a:schemeClr val="accent1"/>
                </a:solidFill>
                <a:latin typeface="Consolas" panose="020B0609020204030204" pitchFamily="49" charset="0"/>
                <a:cs typeface="Consolas" panose="020B0609020204030204" pitchFamily="49" charset="0"/>
              </a:rPr>
              <a:t> = %d y = %d z = %d", x, y, z )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solidFill>
                  <a:schemeClr val="accent1"/>
                </a:solidFill>
                <a:latin typeface="Consolas" panose="020B0609020204030204" pitchFamily="49" charset="0"/>
                <a:cs typeface="Consolas" panose="020B0609020204030204" pitchFamily="49" charset="0"/>
              </a:rPr>
              <a:t>(h)</a:t>
            </a:r>
            <a:r>
              <a:rPr lang="en-IN" sz="2000" dirty="0">
                <a:solidFill>
                  <a:schemeClr val="accent1"/>
                </a:solidFill>
                <a:latin typeface="Consolas" panose="020B0609020204030204" pitchFamily="49" charset="0"/>
                <a:cs typeface="Consolas" panose="020B0609020204030204" pitchFamily="49" charset="0"/>
              </a:rPr>
              <a:t>  main(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int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65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char j = ‘A’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if ( </a:t>
            </a:r>
            <a:r>
              <a:rPr lang="en-IN" sz="2000" dirty="0" err="1">
                <a:solidFill>
                  <a:schemeClr val="accent1"/>
                </a:solidFill>
                <a:latin typeface="Consolas" panose="020B0609020204030204" pitchFamily="49" charset="0"/>
                <a:cs typeface="Consolas" panose="020B0609020204030204" pitchFamily="49" charset="0"/>
              </a:rPr>
              <a:t>i</a:t>
            </a:r>
            <a:r>
              <a:rPr lang="en-IN" sz="2000" dirty="0">
                <a:solidFill>
                  <a:schemeClr val="accent1"/>
                </a:solidFill>
                <a:latin typeface="Consolas" panose="020B0609020204030204" pitchFamily="49" charset="0"/>
                <a:cs typeface="Consolas" panose="020B0609020204030204" pitchFamily="49" charset="0"/>
              </a:rPr>
              <a:t> == j )</a:t>
            </a:r>
          </a:p>
          <a:p>
            <a:pPr marL="457200" lvl="1" indent="0">
              <a:buNone/>
            </a:pP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 “C is WOW” )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else</a:t>
            </a:r>
          </a:p>
          <a:p>
            <a:pPr marL="457200" lvl="1" indent="0">
              <a:buNone/>
            </a:pPr>
            <a:r>
              <a:rPr lang="en-IN" sz="2000" dirty="0" err="1">
                <a:solidFill>
                  <a:schemeClr val="accent1"/>
                </a:solidFill>
                <a:latin typeface="Consolas" panose="020B0609020204030204" pitchFamily="49" charset="0"/>
                <a:cs typeface="Consolas" panose="020B0609020204030204" pitchFamily="49" charset="0"/>
              </a:rPr>
              <a:t>printf</a:t>
            </a:r>
            <a:r>
              <a:rPr lang="en-IN" sz="2000" dirty="0">
                <a:solidFill>
                  <a:schemeClr val="accent1"/>
                </a:solidFill>
                <a:latin typeface="Consolas" panose="020B0609020204030204" pitchFamily="49" charset="0"/>
                <a:cs typeface="Consolas" panose="020B0609020204030204" pitchFamily="49" charset="0"/>
              </a:rPr>
              <a:t>( "C is a headache" ) ;</a:t>
            </a:r>
          </a:p>
          <a:p>
            <a:pPr marL="457200" lvl="1" indent="0">
              <a:buNone/>
            </a:pPr>
            <a:r>
              <a:rPr lang="en-IN" sz="2000" dirty="0">
                <a:solidFill>
                  <a:schemeClr val="accent1"/>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420B4B5A-9088-6E91-C98A-433339752379}"/>
              </a:ext>
            </a:extLst>
          </p:cNvPr>
          <p:cNvSpPr txBox="1"/>
          <p:nvPr/>
        </p:nvSpPr>
        <p:spPr>
          <a:xfrm>
            <a:off x="6096000" y="624840"/>
            <a:ext cx="5364480" cy="5078313"/>
          </a:xfrm>
          <a:prstGeom prst="rect">
            <a:avLst/>
          </a:prstGeom>
          <a:noFill/>
        </p:spPr>
        <p:txBody>
          <a:bodyPr wrap="square" rtlCol="0">
            <a:spAutoFit/>
          </a:bodyPr>
          <a:lstStyle/>
          <a:p>
            <a:r>
              <a:rPr lang="en-IN" dirty="0">
                <a:solidFill>
                  <a:schemeClr val="accent1"/>
                </a:solidFill>
                <a:latin typeface="Consolas" panose="020B0609020204030204" pitchFamily="49" charset="0"/>
                <a:cs typeface="Consolas" panose="020B0609020204030204" pitchFamily="49" charset="0"/>
              </a:rPr>
              <a:t>(</a:t>
            </a:r>
            <a:r>
              <a:rPr lang="en-IN" dirty="0" err="1">
                <a:solidFill>
                  <a:schemeClr val="accent1"/>
                </a:solidFill>
                <a:latin typeface="Consolas" panose="020B0609020204030204" pitchFamily="49" charset="0"/>
                <a:cs typeface="Consolas" panose="020B0609020204030204" pitchFamily="49" charset="0"/>
              </a:rPr>
              <a:t>i</a:t>
            </a:r>
            <a:r>
              <a:rPr lang="en-IN" dirty="0">
                <a:solidFill>
                  <a:schemeClr val="accent1"/>
                </a:solidFill>
                <a:latin typeface="Consolas" panose="020B0609020204030204" pitchFamily="49" charset="0"/>
                <a:cs typeface="Consolas" panose="020B0609020204030204" pitchFamily="49" charset="0"/>
              </a:rPr>
              <a:t>)  main( )</a:t>
            </a:r>
          </a:p>
          <a:p>
            <a:pPr lvl="1"/>
            <a:r>
              <a:rPr lang="en-IN" dirty="0">
                <a:solidFill>
                  <a:schemeClr val="accent1"/>
                </a:solidFill>
                <a:latin typeface="Consolas" panose="020B0609020204030204" pitchFamily="49" charset="0"/>
                <a:cs typeface="Consolas" panose="020B0609020204030204" pitchFamily="49" charset="0"/>
              </a:rPr>
              <a:t>{</a:t>
            </a:r>
          </a:p>
          <a:p>
            <a:pPr lvl="1"/>
            <a:r>
              <a:rPr lang="en-IN" dirty="0">
                <a:solidFill>
                  <a:schemeClr val="accent1"/>
                </a:solidFill>
                <a:latin typeface="Consolas" panose="020B0609020204030204" pitchFamily="49" charset="0"/>
                <a:cs typeface="Consolas" panose="020B0609020204030204" pitchFamily="49" charset="0"/>
              </a:rPr>
              <a:t>int j = 4, k ;</a:t>
            </a:r>
          </a:p>
          <a:p>
            <a:pPr lvl="1"/>
            <a:r>
              <a:rPr lang="en-IN" dirty="0">
                <a:solidFill>
                  <a:schemeClr val="accent1"/>
                </a:solidFill>
                <a:latin typeface="Consolas" panose="020B0609020204030204" pitchFamily="49" charset="0"/>
                <a:cs typeface="Consolas" panose="020B0609020204030204" pitchFamily="49" charset="0"/>
              </a:rPr>
              <a:t>k = !5 &amp;&amp; j ;</a:t>
            </a:r>
          </a:p>
          <a:p>
            <a:pPr lvl="1"/>
            <a:r>
              <a:rPr lang="en-IN" dirty="0" err="1">
                <a:solidFill>
                  <a:schemeClr val="accent1"/>
                </a:solidFill>
                <a:latin typeface="Consolas" panose="020B0609020204030204" pitchFamily="49" charset="0"/>
                <a:cs typeface="Consolas" panose="020B0609020204030204" pitchFamily="49" charset="0"/>
              </a:rPr>
              <a:t>printf</a:t>
            </a:r>
            <a:r>
              <a:rPr lang="en-IN" dirty="0">
                <a:solidFill>
                  <a:schemeClr val="accent1"/>
                </a:solidFill>
                <a:latin typeface="Consolas" panose="020B0609020204030204" pitchFamily="49" charset="0"/>
                <a:cs typeface="Consolas" panose="020B0609020204030204" pitchFamily="49" charset="0"/>
              </a:rPr>
              <a:t> ( "\</a:t>
            </a:r>
            <a:r>
              <a:rPr lang="en-IN" dirty="0" err="1">
                <a:solidFill>
                  <a:schemeClr val="accent1"/>
                </a:solidFill>
                <a:latin typeface="Consolas" panose="020B0609020204030204" pitchFamily="49" charset="0"/>
                <a:cs typeface="Consolas" panose="020B0609020204030204" pitchFamily="49" charset="0"/>
              </a:rPr>
              <a:t>nk</a:t>
            </a:r>
            <a:r>
              <a:rPr lang="en-IN" dirty="0">
                <a:solidFill>
                  <a:schemeClr val="accent1"/>
                </a:solidFill>
                <a:latin typeface="Consolas" panose="020B0609020204030204" pitchFamily="49" charset="0"/>
                <a:cs typeface="Consolas" panose="020B0609020204030204" pitchFamily="49" charset="0"/>
              </a:rPr>
              <a:t> = %d", k ) ;</a:t>
            </a:r>
          </a:p>
          <a:p>
            <a:pPr lvl="1"/>
            <a:r>
              <a:rPr lang="en-IN" dirty="0">
                <a:solidFill>
                  <a:schemeClr val="accent1"/>
                </a:solidFill>
                <a:latin typeface="Consolas" panose="020B0609020204030204" pitchFamily="49" charset="0"/>
                <a:cs typeface="Consolas" panose="020B0609020204030204" pitchFamily="49" charset="0"/>
              </a:rPr>
              <a:t>}</a:t>
            </a:r>
          </a:p>
          <a:p>
            <a:pPr lvl="1"/>
            <a:endParaRPr lang="en-IN" dirty="0">
              <a:solidFill>
                <a:schemeClr val="accent1"/>
              </a:solidFill>
              <a:latin typeface="Consolas" panose="020B0609020204030204" pitchFamily="49" charset="0"/>
              <a:cs typeface="Consolas" panose="020B0609020204030204" pitchFamily="49" charset="0"/>
            </a:endParaRPr>
          </a:p>
          <a:p>
            <a:r>
              <a:rPr lang="en-IN" dirty="0">
                <a:solidFill>
                  <a:schemeClr val="accent1"/>
                </a:solidFill>
                <a:latin typeface="Consolas" panose="020B0609020204030204" pitchFamily="49" charset="0"/>
                <a:cs typeface="Consolas" panose="020B0609020204030204" pitchFamily="49" charset="0"/>
              </a:rPr>
              <a:t>(j) main( )</a:t>
            </a:r>
          </a:p>
          <a:p>
            <a:pPr lvl="1"/>
            <a:r>
              <a:rPr lang="en-IN" dirty="0">
                <a:solidFill>
                  <a:schemeClr val="accent1"/>
                </a:solidFill>
                <a:latin typeface="Consolas" panose="020B0609020204030204" pitchFamily="49" charset="0"/>
                <a:cs typeface="Consolas" panose="020B0609020204030204" pitchFamily="49" charset="0"/>
              </a:rPr>
              <a:t>{</a:t>
            </a:r>
          </a:p>
          <a:p>
            <a:pPr lvl="1"/>
            <a:r>
              <a:rPr lang="en-IN" dirty="0">
                <a:solidFill>
                  <a:schemeClr val="accent1"/>
                </a:solidFill>
                <a:latin typeface="Consolas" panose="020B0609020204030204" pitchFamily="49" charset="0"/>
                <a:cs typeface="Consolas" panose="020B0609020204030204" pitchFamily="49" charset="0"/>
              </a:rPr>
              <a:t>int </a:t>
            </a:r>
            <a:r>
              <a:rPr lang="en-IN" dirty="0" err="1">
                <a:solidFill>
                  <a:schemeClr val="accent1"/>
                </a:solidFill>
                <a:latin typeface="Consolas" panose="020B0609020204030204" pitchFamily="49" charset="0"/>
                <a:cs typeface="Consolas" panose="020B0609020204030204" pitchFamily="49" charset="0"/>
              </a:rPr>
              <a:t>i</a:t>
            </a:r>
            <a:r>
              <a:rPr lang="en-IN" dirty="0">
                <a:solidFill>
                  <a:schemeClr val="accent1"/>
                </a:solidFill>
                <a:latin typeface="Consolas" panose="020B0609020204030204" pitchFamily="49" charset="0"/>
                <a:cs typeface="Consolas" panose="020B0609020204030204" pitchFamily="49" charset="0"/>
              </a:rPr>
              <a:t> = 4, j = -1, k = 0, w, x, y;</a:t>
            </a:r>
          </a:p>
          <a:p>
            <a:pPr lvl="1"/>
            <a:r>
              <a:rPr lang="en-IN" dirty="0">
                <a:solidFill>
                  <a:schemeClr val="accent1"/>
                </a:solidFill>
                <a:latin typeface="Consolas" panose="020B0609020204030204" pitchFamily="49" charset="0"/>
                <a:cs typeface="Consolas" panose="020B0609020204030204" pitchFamily="49" charset="0"/>
              </a:rPr>
              <a:t>w = </a:t>
            </a:r>
            <a:r>
              <a:rPr lang="en-IN" dirty="0" err="1">
                <a:solidFill>
                  <a:schemeClr val="accent1"/>
                </a:solidFill>
                <a:latin typeface="Consolas" panose="020B0609020204030204" pitchFamily="49" charset="0"/>
                <a:cs typeface="Consolas" panose="020B0609020204030204" pitchFamily="49" charset="0"/>
              </a:rPr>
              <a:t>i</a:t>
            </a:r>
            <a:r>
              <a:rPr lang="en-IN" dirty="0">
                <a:solidFill>
                  <a:schemeClr val="accent1"/>
                </a:solidFill>
                <a:latin typeface="Consolas" panose="020B0609020204030204" pitchFamily="49" charset="0"/>
                <a:cs typeface="Consolas" panose="020B0609020204030204" pitchFamily="49" charset="0"/>
              </a:rPr>
              <a:t> || j || k ;</a:t>
            </a:r>
          </a:p>
          <a:p>
            <a:pPr lvl="1"/>
            <a:r>
              <a:rPr lang="en-IN" dirty="0">
                <a:solidFill>
                  <a:schemeClr val="accent1"/>
                </a:solidFill>
                <a:latin typeface="Consolas" panose="020B0609020204030204" pitchFamily="49" charset="0"/>
                <a:cs typeface="Consolas" panose="020B0609020204030204" pitchFamily="49" charset="0"/>
              </a:rPr>
              <a:t>x = </a:t>
            </a:r>
            <a:r>
              <a:rPr lang="en-IN" dirty="0" err="1">
                <a:solidFill>
                  <a:schemeClr val="accent1"/>
                </a:solidFill>
                <a:latin typeface="Consolas" panose="020B0609020204030204" pitchFamily="49" charset="0"/>
                <a:cs typeface="Consolas" panose="020B0609020204030204" pitchFamily="49" charset="0"/>
              </a:rPr>
              <a:t>i</a:t>
            </a:r>
            <a:r>
              <a:rPr lang="en-IN" dirty="0">
                <a:solidFill>
                  <a:schemeClr val="accent1"/>
                </a:solidFill>
                <a:latin typeface="Consolas" panose="020B0609020204030204" pitchFamily="49" charset="0"/>
                <a:cs typeface="Consolas" panose="020B0609020204030204" pitchFamily="49" charset="0"/>
              </a:rPr>
              <a:t> &amp;&amp; j &amp;&amp; k ;</a:t>
            </a:r>
          </a:p>
          <a:p>
            <a:pPr lvl="1"/>
            <a:r>
              <a:rPr lang="en-IN" dirty="0">
                <a:solidFill>
                  <a:schemeClr val="accent1"/>
                </a:solidFill>
                <a:latin typeface="Consolas" panose="020B0609020204030204" pitchFamily="49" charset="0"/>
                <a:cs typeface="Consolas" panose="020B0609020204030204" pitchFamily="49" charset="0"/>
              </a:rPr>
              <a:t>y = </a:t>
            </a:r>
            <a:r>
              <a:rPr lang="en-IN" dirty="0" err="1">
                <a:solidFill>
                  <a:schemeClr val="accent1"/>
                </a:solidFill>
                <a:latin typeface="Consolas" panose="020B0609020204030204" pitchFamily="49" charset="0"/>
                <a:cs typeface="Consolas" panose="020B0609020204030204" pitchFamily="49" charset="0"/>
              </a:rPr>
              <a:t>i</a:t>
            </a:r>
            <a:r>
              <a:rPr lang="en-IN" dirty="0">
                <a:solidFill>
                  <a:schemeClr val="accent1"/>
                </a:solidFill>
                <a:latin typeface="Consolas" panose="020B0609020204030204" pitchFamily="49" charset="0"/>
                <a:cs typeface="Consolas" panose="020B0609020204030204" pitchFamily="49" charset="0"/>
              </a:rPr>
              <a:t> || j &amp;&amp; k ;</a:t>
            </a:r>
          </a:p>
          <a:p>
            <a:pPr lvl="1"/>
            <a:r>
              <a:rPr lang="en-IN" dirty="0" err="1">
                <a:solidFill>
                  <a:schemeClr val="accent1"/>
                </a:solidFill>
                <a:latin typeface="Consolas" panose="020B0609020204030204" pitchFamily="49" charset="0"/>
                <a:cs typeface="Consolas" panose="020B0609020204030204" pitchFamily="49" charset="0"/>
              </a:rPr>
              <a:t>printf</a:t>
            </a:r>
            <a:r>
              <a:rPr lang="en-IN" dirty="0">
                <a:solidFill>
                  <a:schemeClr val="accent1"/>
                </a:solidFill>
                <a:latin typeface="Consolas" panose="020B0609020204030204" pitchFamily="49" charset="0"/>
                <a:cs typeface="Consolas" panose="020B0609020204030204" pitchFamily="49" charset="0"/>
              </a:rPr>
              <a:t> ( "\</a:t>
            </a:r>
            <a:r>
              <a:rPr lang="en-IN" dirty="0" err="1">
                <a:solidFill>
                  <a:schemeClr val="accent1"/>
                </a:solidFill>
                <a:latin typeface="Consolas" panose="020B0609020204030204" pitchFamily="49" charset="0"/>
                <a:cs typeface="Consolas" panose="020B0609020204030204" pitchFamily="49" charset="0"/>
              </a:rPr>
              <a:t>nw</a:t>
            </a:r>
            <a:r>
              <a:rPr lang="en-IN" dirty="0">
                <a:solidFill>
                  <a:schemeClr val="accent1"/>
                </a:solidFill>
                <a:latin typeface="Consolas" panose="020B0609020204030204" pitchFamily="49" charset="0"/>
                <a:cs typeface="Consolas" panose="020B0609020204030204" pitchFamily="49" charset="0"/>
              </a:rPr>
              <a:t> = %d x = %d y = %d, w, x, y) ;</a:t>
            </a:r>
          </a:p>
          <a:p>
            <a:pPr lvl="1"/>
            <a:r>
              <a:rPr lang="en-IN" dirty="0">
                <a:solidFill>
                  <a:schemeClr val="accent1"/>
                </a:solidFill>
                <a:latin typeface="Consolas" panose="020B0609020204030204" pitchFamily="49" charset="0"/>
                <a:cs typeface="Consolas" panose="020B0609020204030204" pitchFamily="49" charset="0"/>
              </a:rPr>
              <a:t>}</a:t>
            </a:r>
          </a:p>
          <a:p>
            <a:endParaRPr lang="en-IN" dirty="0">
              <a:solidFill>
                <a:schemeClr val="accent1"/>
              </a:solidFill>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634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2" end="1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3" end="1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1BDEA-8564-AD2C-20D5-60FA4356D125}"/>
              </a:ext>
            </a:extLst>
          </p:cNvPr>
          <p:cNvSpPr>
            <a:spLocks noGrp="1"/>
          </p:cNvSpPr>
          <p:nvPr>
            <p:ph type="title"/>
          </p:nvPr>
        </p:nvSpPr>
        <p:spPr>
          <a:xfrm>
            <a:off x="459347" y="294538"/>
            <a:ext cx="10808204"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Exercises</a:t>
            </a:r>
          </a:p>
        </p:txBody>
      </p:sp>
      <p:sp>
        <p:nvSpPr>
          <p:cNvPr id="4" name="TextBox 3">
            <a:extLst>
              <a:ext uri="{FF2B5EF4-FFF2-40B4-BE49-F238E27FC236}">
                <a16:creationId xmlns:a16="http://schemas.microsoft.com/office/drawing/2014/main" id="{C32BCB3A-5804-0DC5-992A-9FA2A1C845E4}"/>
              </a:ext>
            </a:extLst>
          </p:cNvPr>
          <p:cNvSpPr txBox="1"/>
          <p:nvPr/>
        </p:nvSpPr>
        <p:spPr>
          <a:xfrm>
            <a:off x="459346" y="1677700"/>
            <a:ext cx="11273303" cy="5028492"/>
          </a:xfrm>
          <a:prstGeom prst="rect">
            <a:avLst/>
          </a:prstGeom>
          <a:noFill/>
        </p:spPr>
        <p:txBody>
          <a:bodyPr wrap="square" rtlCol="0">
            <a:spAutoFit/>
          </a:bodyPr>
          <a:lstStyle/>
          <a:p>
            <a:pPr marL="342900" indent="-342900">
              <a:lnSpc>
                <a:spcPct val="150000"/>
              </a:lnSpc>
              <a:buFont typeface="+mj-lt"/>
              <a:buAutoNum type="arabicPeriod" startAt="6"/>
            </a:pPr>
            <a:r>
              <a:rPr lang="en-US" dirty="0">
                <a:latin typeface="Times New Roman" panose="02020603050405020304" pitchFamily="18" charset="0"/>
                <a:cs typeface="Times New Roman" panose="02020603050405020304" pitchFamily="18" charset="0"/>
              </a:rPr>
              <a:t>Printing ASCII value of a character</a:t>
            </a:r>
          </a:p>
          <a:p>
            <a:pPr marL="342900" indent="-342900">
              <a:lnSpc>
                <a:spcPct val="150000"/>
              </a:lnSpc>
              <a:buFont typeface="+mj-lt"/>
              <a:buAutoNum type="arabicPeriod" startAt="6"/>
            </a:pPr>
            <a:r>
              <a:rPr lang="en-US" dirty="0">
                <a:latin typeface="Times New Roman" panose="02020603050405020304" pitchFamily="18" charset="0"/>
                <a:cs typeface="Times New Roman" panose="02020603050405020304" pitchFamily="18" charset="0"/>
              </a:rPr>
              <a:t>Take 5 subjects as input from the user: </a:t>
            </a:r>
          </a:p>
          <a:p>
            <a:pPr lvl="1">
              <a:lnSpc>
                <a:spcPct val="150000"/>
              </a:lnSpc>
            </a:pPr>
            <a:r>
              <a:rPr lang="en-US" dirty="0">
                <a:latin typeface="Times New Roman" panose="02020603050405020304" pitchFamily="18" charset="0"/>
                <a:cs typeface="Times New Roman" panose="02020603050405020304" pitchFamily="18" charset="0"/>
              </a:rPr>
              <a:t> Greater than 60 -&gt; First Division</a:t>
            </a:r>
          </a:p>
          <a:p>
            <a:pPr lvl="1">
              <a:lnSpc>
                <a:spcPct val="150000"/>
              </a:lnSpc>
            </a:pPr>
            <a:r>
              <a:rPr lang="en-US" dirty="0">
                <a:latin typeface="Times New Roman" panose="02020603050405020304" pitchFamily="18" charset="0"/>
                <a:cs typeface="Times New Roman" panose="02020603050405020304" pitchFamily="18" charset="0"/>
              </a:rPr>
              <a:t> Between 50 and 60 -&gt; Second Division</a:t>
            </a:r>
          </a:p>
          <a:p>
            <a:pPr lvl="1">
              <a:lnSpc>
                <a:spcPct val="150000"/>
              </a:lnSpc>
            </a:pPr>
            <a:r>
              <a:rPr lang="en-US" dirty="0">
                <a:latin typeface="Times New Roman" panose="02020603050405020304" pitchFamily="18" charset="0"/>
                <a:cs typeface="Times New Roman" panose="02020603050405020304" pitchFamily="18" charset="0"/>
              </a:rPr>
              <a:t> Between 40 and 50 -&gt; Second Division</a:t>
            </a:r>
          </a:p>
          <a:p>
            <a:pPr lvl="1">
              <a:lnSpc>
                <a:spcPct val="150000"/>
              </a:lnSpc>
            </a:pPr>
            <a:r>
              <a:rPr lang="en-US" dirty="0">
                <a:latin typeface="Times New Roman" panose="02020603050405020304" pitchFamily="18" charset="0"/>
                <a:cs typeface="Times New Roman" panose="02020603050405020304" pitchFamily="18" charset="0"/>
              </a:rPr>
              <a:t> Less than 40 -&gt; Fail</a:t>
            </a:r>
          </a:p>
          <a:p>
            <a:pPr marL="342900" indent="-342900">
              <a:lnSpc>
                <a:spcPct val="150000"/>
              </a:lnSpc>
              <a:buFont typeface="+mj-lt"/>
              <a:buAutoNum type="arabicPeriod" startAt="6"/>
            </a:pPr>
            <a:r>
              <a:rPr lang="en-IN" dirty="0">
                <a:latin typeface="Times New Roman" panose="02020603050405020304" pitchFamily="18" charset="0"/>
                <a:cs typeface="Times New Roman" panose="02020603050405020304" pitchFamily="18" charset="0"/>
              </a:rPr>
              <a:t>Any integer is input through the keyboard. Write a program to find out whether it is an odd   number or even number.</a:t>
            </a:r>
          </a:p>
          <a:p>
            <a:pPr marL="342900" indent="-342900">
              <a:lnSpc>
                <a:spcPct val="150000"/>
              </a:lnSpc>
              <a:buFont typeface="+mj-lt"/>
              <a:buAutoNum type="arabicPeriod" startAt="6"/>
            </a:pPr>
            <a:r>
              <a:rPr lang="en-IN" dirty="0">
                <a:latin typeface="Times New Roman" panose="02020603050405020304" pitchFamily="18" charset="0"/>
                <a:cs typeface="Times New Roman" panose="02020603050405020304" pitchFamily="18" charset="0"/>
              </a:rPr>
              <a:t>Write a program to determine whether the year is a leap year or not. (Hint: Use the % (modulus) operator)</a:t>
            </a:r>
          </a:p>
          <a:p>
            <a:pPr marL="342900" indent="-342900">
              <a:lnSpc>
                <a:spcPct val="150000"/>
              </a:lnSpc>
              <a:buFont typeface="+mj-lt"/>
              <a:buAutoNum type="arabicPeriod" startAt="6"/>
            </a:pPr>
            <a:r>
              <a:rPr lang="en-IN" dirty="0">
                <a:latin typeface="Times New Roman" panose="02020603050405020304" pitchFamily="18" charset="0"/>
                <a:cs typeface="Times New Roman" panose="02020603050405020304" pitchFamily="18" charset="0"/>
              </a:rPr>
              <a:t>If the ages of Ram, </a:t>
            </a:r>
            <a:r>
              <a:rPr lang="en-IN" dirty="0" err="1">
                <a:latin typeface="Times New Roman" panose="02020603050405020304" pitchFamily="18" charset="0"/>
                <a:cs typeface="Times New Roman" panose="02020603050405020304" pitchFamily="18" charset="0"/>
              </a:rPr>
              <a:t>Shyam</a:t>
            </a:r>
            <a:r>
              <a:rPr lang="en-IN" dirty="0">
                <a:latin typeface="Times New Roman" panose="02020603050405020304" pitchFamily="18" charset="0"/>
                <a:cs typeface="Times New Roman" panose="02020603050405020304" pitchFamily="18" charset="0"/>
              </a:rPr>
              <a:t> and Ajay are input through the keyboard, write a program to determine the youngest of the three.</a:t>
            </a:r>
          </a:p>
          <a:p>
            <a:pPr marL="342900" indent="-342900">
              <a:lnSpc>
                <a:spcPct val="150000"/>
              </a:lnSpc>
              <a:buFont typeface="+mj-lt"/>
              <a:buAutoNum type="arabicPeriod" startAt="6"/>
            </a:pPr>
            <a:r>
              <a:rPr lang="en-IN" dirty="0">
                <a:latin typeface="Times New Roman" panose="02020603050405020304" pitchFamily="18" charset="0"/>
                <a:cs typeface="Times New Roman" panose="02020603050405020304" pitchFamily="18" charset="0"/>
              </a:rPr>
              <a:t>Write a program to check whether a triangle is valid or not, when the three angles of the triangle are entered through the keyboard. A triangle is valid if the sum of all the three angles is equal to 180 degrees.</a:t>
            </a:r>
          </a:p>
        </p:txBody>
      </p:sp>
    </p:spTree>
    <p:extLst>
      <p:ext uri="{BB962C8B-B14F-4D97-AF65-F5344CB8AC3E}">
        <p14:creationId xmlns:p14="http://schemas.microsoft.com/office/powerpoint/2010/main" val="1174638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E7E8FA-983B-3292-F9FE-AC3683DAB550}"/>
              </a:ext>
            </a:extLst>
          </p:cNvPr>
          <p:cNvSpPr>
            <a:spLocks noGrp="1"/>
          </p:cNvSpPr>
          <p:nvPr>
            <p:ph idx="1"/>
          </p:nvPr>
        </p:nvSpPr>
        <p:spPr>
          <a:xfrm>
            <a:off x="838200" y="152400"/>
            <a:ext cx="10515600" cy="6522720"/>
          </a:xfrm>
        </p:spPr>
        <p:txBody>
          <a:bodyPr>
            <a:normAutofit/>
          </a:bodyPr>
          <a:lstStyle/>
          <a:p>
            <a:pPr marL="342900" indent="-342900">
              <a:lnSpc>
                <a:spcPct val="150000"/>
              </a:lnSpc>
              <a:buFont typeface="+mj-lt"/>
              <a:buAutoNum type="arabicPeriod" startAt="12"/>
            </a:pPr>
            <a:r>
              <a:rPr lang="en-IN" sz="1800" dirty="0">
                <a:latin typeface="Times New Roman" panose="02020603050405020304" pitchFamily="18" charset="0"/>
                <a:cs typeface="Times New Roman" panose="02020603050405020304" pitchFamily="18" charset="0"/>
              </a:rPr>
              <a:t>Given the length and breadth of a rectangle, write a program to find whether the area of the rectangle is greater than its perimeter. For example, the area of the rectangle with length = 5 and breadth = 4 is greater than its perimeter.</a:t>
            </a:r>
          </a:p>
          <a:p>
            <a:pPr marL="342900" indent="-342900">
              <a:lnSpc>
                <a:spcPct val="150000"/>
              </a:lnSpc>
              <a:buFont typeface="+mj-lt"/>
              <a:buAutoNum type="arabicPeriod" startAt="12"/>
            </a:pPr>
            <a:r>
              <a:rPr lang="en-IN" sz="1800" dirty="0">
                <a:latin typeface="Times New Roman" panose="02020603050405020304" pitchFamily="18" charset="0"/>
                <a:cs typeface="Times New Roman" panose="02020603050405020304" pitchFamily="18" charset="0"/>
              </a:rPr>
              <a:t>C program to convert temperature from Fahrenheit to Celsius and Celsius to Fahrenheit</a:t>
            </a:r>
          </a:p>
          <a:p>
            <a:pPr marL="342900" indent="-342900">
              <a:lnSpc>
                <a:spcPct val="150000"/>
              </a:lnSpc>
              <a:buFont typeface="+mj-lt"/>
              <a:buAutoNum type="arabicPeriod" startAt="12"/>
            </a:pPr>
            <a:r>
              <a:rPr lang="en-IN" sz="1800" dirty="0">
                <a:latin typeface="Times New Roman" panose="02020603050405020304" pitchFamily="18" charset="0"/>
                <a:cs typeface="Times New Roman" panose="02020603050405020304" pitchFamily="18" charset="0"/>
              </a:rPr>
              <a:t>Program to check whether a number is prime or not.</a:t>
            </a:r>
          </a:p>
          <a:p>
            <a:pPr marL="342900" indent="-342900">
              <a:lnSpc>
                <a:spcPct val="150000"/>
              </a:lnSpc>
              <a:buFont typeface="+mj-lt"/>
              <a:buAutoNum type="arabicPeriod" startAt="12"/>
            </a:pPr>
            <a:r>
              <a:rPr lang="en-IN" sz="1800" dirty="0">
                <a:latin typeface="Times New Roman" panose="02020603050405020304" pitchFamily="18" charset="0"/>
                <a:cs typeface="Times New Roman" panose="02020603050405020304" pitchFamily="18" charset="0"/>
              </a:rPr>
              <a:t>A company insures its drivers in the following cases:</a:t>
            </a:r>
          </a:p>
          <a:p>
            <a:pPr marL="457200" lvl="1" indent="0" algn="just">
              <a:lnSpc>
                <a:spcPct val="150000"/>
              </a:lnSpc>
              <a:buNone/>
            </a:pPr>
            <a:r>
              <a:rPr lang="en-IN" sz="1800" dirty="0">
                <a:latin typeface="Times New Roman" panose="02020603050405020304" pitchFamily="18" charset="0"/>
                <a:cs typeface="Times New Roman" panose="02020603050405020304" pitchFamily="18" charset="0"/>
              </a:rPr>
              <a:t>− If the driver is married.</a:t>
            </a:r>
          </a:p>
          <a:p>
            <a:pPr marL="457200" lvl="1" indent="0" algn="just">
              <a:lnSpc>
                <a:spcPct val="150000"/>
              </a:lnSpc>
              <a:buNone/>
            </a:pPr>
            <a:r>
              <a:rPr lang="en-IN" sz="1800" dirty="0">
                <a:latin typeface="Times New Roman" panose="02020603050405020304" pitchFamily="18" charset="0"/>
                <a:cs typeface="Times New Roman" panose="02020603050405020304" pitchFamily="18" charset="0"/>
              </a:rPr>
              <a:t>− If the driver is unmarried, male &amp; above 30 years of age.</a:t>
            </a:r>
          </a:p>
          <a:p>
            <a:pPr marL="457200" lvl="1" indent="0" algn="just">
              <a:lnSpc>
                <a:spcPct val="150000"/>
              </a:lnSpc>
              <a:buNone/>
            </a:pPr>
            <a:r>
              <a:rPr lang="en-IN" sz="1800" dirty="0">
                <a:latin typeface="Times New Roman" panose="02020603050405020304" pitchFamily="18" charset="0"/>
                <a:cs typeface="Times New Roman" panose="02020603050405020304" pitchFamily="18" charset="0"/>
              </a:rPr>
              <a:t>− If the driver is unmarried, female &amp; above 25 years of age.</a:t>
            </a:r>
          </a:p>
          <a:p>
            <a:pPr marL="0" indent="0" algn="just">
              <a:lnSpc>
                <a:spcPct val="150000"/>
              </a:lnSpc>
              <a:buNone/>
            </a:pPr>
            <a:r>
              <a:rPr lang="en-IN" sz="1800" dirty="0">
                <a:latin typeface="Times New Roman" panose="02020603050405020304" pitchFamily="18" charset="0"/>
                <a:cs typeface="Times New Roman" panose="02020603050405020304" pitchFamily="18" charset="0"/>
              </a:rPr>
              <a:t>In all other cases the driver is not insured. If the marital status, sex and age of the driver are the inputs, write a program to check whether the driver is to be insured or not. </a:t>
            </a:r>
          </a:p>
          <a:p>
            <a:pPr marL="342900" indent="-342900" algn="just">
              <a:lnSpc>
                <a:spcPct val="150000"/>
              </a:lnSpc>
              <a:buFont typeface="+mj-lt"/>
              <a:buAutoNum type="arabicPeriod" startAt="16"/>
            </a:pPr>
            <a:r>
              <a:rPr lang="en-IN" sz="1800" dirty="0">
                <a:latin typeface="Times New Roman" panose="02020603050405020304" pitchFamily="18" charset="0"/>
                <a:cs typeface="Times New Roman" panose="02020603050405020304" pitchFamily="18" charset="0"/>
              </a:rPr>
              <a:t>If cost price and selling price of an item is input through the keyboard, write a program to determine whether the seller has made profit or incurred loss. Also determine how much profit he made or loss he incurred.</a:t>
            </a:r>
          </a:p>
        </p:txBody>
      </p:sp>
    </p:spTree>
    <p:extLst>
      <p:ext uri="{BB962C8B-B14F-4D97-AF65-F5344CB8AC3E}">
        <p14:creationId xmlns:p14="http://schemas.microsoft.com/office/powerpoint/2010/main" val="131985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DE063-ADF1-CAA7-781F-25A3FB5A4E6E}"/>
              </a:ext>
            </a:extLst>
          </p:cNvPr>
          <p:cNvSpPr>
            <a:spLocks noGrp="1"/>
          </p:cNvSpPr>
          <p:nvPr>
            <p:ph idx="1"/>
          </p:nvPr>
        </p:nvSpPr>
        <p:spPr>
          <a:xfrm>
            <a:off x="486888" y="546265"/>
            <a:ext cx="10866912" cy="4457218"/>
          </a:xfrm>
        </p:spPr>
        <p:txBody>
          <a:bodyPr>
            <a:normAutofit/>
          </a:bodyPr>
          <a:lstStyle/>
          <a:p>
            <a:pPr marL="514350" indent="-514350">
              <a:buFont typeface="+mj-lt"/>
              <a:buAutoNum type="arabicPeriod" startAt="17"/>
            </a:pPr>
            <a:r>
              <a:rPr lang="en-IN" sz="2000" dirty="0">
                <a:latin typeface="Times New Roman" panose="02020603050405020304" pitchFamily="18" charset="0"/>
                <a:cs typeface="Times New Roman" panose="02020603050405020304" pitchFamily="18" charset="0"/>
              </a:rPr>
              <a:t>A certain grade of steel is graded according to the following conditions:</a:t>
            </a:r>
          </a:p>
          <a:p>
            <a:pPr marL="457200" lvl="1" indent="0">
              <a:buNone/>
            </a:pP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Hardness must be greater than 50</a:t>
            </a:r>
          </a:p>
          <a:p>
            <a:pPr marL="457200" lvl="1" indent="0">
              <a:buNone/>
            </a:pPr>
            <a:r>
              <a:rPr lang="en-IN" sz="2000" dirty="0">
                <a:latin typeface="Times New Roman" panose="02020603050405020304" pitchFamily="18" charset="0"/>
                <a:cs typeface="Times New Roman" panose="02020603050405020304" pitchFamily="18" charset="0"/>
              </a:rPr>
              <a:t>(ii) Carbon content must be less than 0.7</a:t>
            </a:r>
          </a:p>
          <a:p>
            <a:pPr marL="457200" lvl="1" indent="0">
              <a:buNone/>
            </a:pPr>
            <a:r>
              <a:rPr lang="en-IN" sz="2000" dirty="0">
                <a:latin typeface="Times New Roman" panose="02020603050405020304" pitchFamily="18" charset="0"/>
                <a:cs typeface="Times New Roman" panose="02020603050405020304" pitchFamily="18" charset="0"/>
              </a:rPr>
              <a:t>(iii) Tensile strength must be greater than 5600</a:t>
            </a:r>
          </a:p>
          <a:p>
            <a:pPr marL="0" indent="0">
              <a:buNone/>
            </a:pPr>
            <a:r>
              <a:rPr lang="en-IN" sz="2000" dirty="0">
                <a:latin typeface="Times New Roman" panose="02020603050405020304" pitchFamily="18" charset="0"/>
                <a:cs typeface="Times New Roman" panose="02020603050405020304" pitchFamily="18" charset="0"/>
              </a:rPr>
              <a:t>       The grades are as follows:</a:t>
            </a:r>
          </a:p>
          <a:p>
            <a:pPr lvl="2"/>
            <a:r>
              <a:rPr lang="en-IN" dirty="0">
                <a:latin typeface="Times New Roman" panose="02020603050405020304" pitchFamily="18" charset="0"/>
                <a:cs typeface="Times New Roman" panose="02020603050405020304" pitchFamily="18" charset="0"/>
              </a:rPr>
              <a:t>Grade is 10 if all three conditions are met</a:t>
            </a:r>
          </a:p>
          <a:p>
            <a:pPr lvl="2"/>
            <a:r>
              <a:rPr lang="en-IN" dirty="0">
                <a:latin typeface="Times New Roman" panose="02020603050405020304" pitchFamily="18" charset="0"/>
                <a:cs typeface="Times New Roman" panose="02020603050405020304" pitchFamily="18" charset="0"/>
              </a:rPr>
              <a:t>Grade is 9 if conditions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and (ii) are met</a:t>
            </a:r>
          </a:p>
          <a:p>
            <a:pPr lvl="2"/>
            <a:r>
              <a:rPr lang="en-IN" dirty="0">
                <a:latin typeface="Times New Roman" panose="02020603050405020304" pitchFamily="18" charset="0"/>
                <a:cs typeface="Times New Roman" panose="02020603050405020304" pitchFamily="18" charset="0"/>
              </a:rPr>
              <a:t>Grade is 8 if conditions (ii) and (iii) are met</a:t>
            </a:r>
          </a:p>
          <a:p>
            <a:pPr lvl="2"/>
            <a:r>
              <a:rPr lang="en-IN" dirty="0">
                <a:latin typeface="Times New Roman" panose="02020603050405020304" pitchFamily="18" charset="0"/>
                <a:cs typeface="Times New Roman" panose="02020603050405020304" pitchFamily="18" charset="0"/>
              </a:rPr>
              <a:t>Grade is 7 if conditions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and (iii) are met</a:t>
            </a:r>
          </a:p>
          <a:p>
            <a:pPr lvl="2"/>
            <a:r>
              <a:rPr lang="en-IN" dirty="0">
                <a:latin typeface="Times New Roman" panose="02020603050405020304" pitchFamily="18" charset="0"/>
                <a:cs typeface="Times New Roman" panose="02020603050405020304" pitchFamily="18" charset="0"/>
              </a:rPr>
              <a:t>Grade is 6 if only one condition is met</a:t>
            </a:r>
          </a:p>
          <a:p>
            <a:pPr lvl="2"/>
            <a:r>
              <a:rPr lang="en-IN" dirty="0">
                <a:latin typeface="Times New Roman" panose="02020603050405020304" pitchFamily="18" charset="0"/>
                <a:cs typeface="Times New Roman" panose="02020603050405020304" pitchFamily="18" charset="0"/>
              </a:rPr>
              <a:t>Grade is 5 if none of the conditions are met</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75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logo, company name&#10;&#10;Description automatically generated">
            <a:extLst>
              <a:ext uri="{FF2B5EF4-FFF2-40B4-BE49-F238E27FC236}">
                <a16:creationId xmlns:a16="http://schemas.microsoft.com/office/drawing/2014/main" id="{44B20F26-55E4-AEBB-2F96-C8D90BDA6CA2}"/>
              </a:ext>
            </a:extLst>
          </p:cNvPr>
          <p:cNvPicPr>
            <a:picLocks noGrp="1" noChangeAspect="1"/>
          </p:cNvPicPr>
          <p:nvPr>
            <p:ph idx="1"/>
          </p:nvPr>
        </p:nvPicPr>
        <p:blipFill rotWithShape="1">
          <a:blip r:embed="rId2"/>
          <a:srcRect l="2457" t="7296" r="4579" b="21780"/>
          <a:stretch/>
        </p:blipFill>
        <p:spPr>
          <a:xfrm>
            <a:off x="552649" y="785813"/>
            <a:ext cx="11086702" cy="5286374"/>
          </a:xfrm>
        </p:spPr>
      </p:pic>
    </p:spTree>
    <p:extLst>
      <p:ext uri="{BB962C8B-B14F-4D97-AF65-F5344CB8AC3E}">
        <p14:creationId xmlns:p14="http://schemas.microsoft.com/office/powerpoint/2010/main" val="1969126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4EA7C-8398-095F-94DA-CD52AC5EB75D}"/>
              </a:ext>
            </a:extLst>
          </p:cNvPr>
          <p:cNvSpPr>
            <a:spLocks noGrp="1"/>
          </p:cNvSpPr>
          <p:nvPr>
            <p:ph type="title"/>
          </p:nvPr>
        </p:nvSpPr>
        <p:spPr>
          <a:xfrm>
            <a:off x="459346" y="334775"/>
            <a:ext cx="9895951"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The loop control structure </a:t>
            </a:r>
          </a:p>
        </p:txBody>
      </p:sp>
      <p:sp>
        <p:nvSpPr>
          <p:cNvPr id="3" name="Content Placeholder 2">
            <a:extLst>
              <a:ext uri="{FF2B5EF4-FFF2-40B4-BE49-F238E27FC236}">
                <a16:creationId xmlns:a16="http://schemas.microsoft.com/office/drawing/2014/main" id="{916E3656-966A-03DD-64F4-682CD3470B19}"/>
              </a:ext>
            </a:extLst>
          </p:cNvPr>
          <p:cNvSpPr>
            <a:spLocks noGrp="1"/>
          </p:cNvSpPr>
          <p:nvPr>
            <p:ph idx="1"/>
          </p:nvPr>
        </p:nvSpPr>
        <p:spPr>
          <a:xfrm>
            <a:off x="459351" y="1885279"/>
            <a:ext cx="10636280" cy="4116276"/>
          </a:xfrm>
        </p:spPr>
        <p:txBody>
          <a:bodyPr anchor="ctr">
            <a:noAutofit/>
          </a:bodyPr>
          <a:lstStyle/>
          <a:p>
            <a:pPr algn="just">
              <a:lnSpc>
                <a:spcPct val="150000"/>
              </a:lnSpc>
            </a:pPr>
            <a:r>
              <a:rPr lang="en-IN" sz="2000" dirty="0">
                <a:latin typeface="Times New Roman" panose="02020603050405020304" pitchFamily="18" charset="0"/>
                <a:cs typeface="Times New Roman" panose="02020603050405020304" pitchFamily="18" charset="0"/>
              </a:rPr>
              <a:t>Repeating some portion of the program either a specified number of times or until a particular condition is being satisfied. This repetitive is done through a loop control instruction. </a:t>
            </a:r>
          </a:p>
          <a:p>
            <a:pPr algn="just">
              <a:lnSpc>
                <a:spcPct val="150000"/>
              </a:lnSpc>
            </a:pPr>
            <a:r>
              <a:rPr lang="en-IN" sz="2000" dirty="0">
                <a:latin typeface="Times New Roman" panose="02020603050405020304" pitchFamily="18" charset="0"/>
                <a:cs typeface="Times New Roman" panose="02020603050405020304" pitchFamily="18" charset="0"/>
              </a:rPr>
              <a:t>There are three methods by which we can repeat part of the program. They are:</a:t>
            </a:r>
          </a:p>
          <a:p>
            <a:pPr marL="457200" lvl="1" indent="0" algn="just">
              <a:lnSpc>
                <a:spcPct val="150000"/>
              </a:lnSpc>
              <a:buNone/>
            </a:pPr>
            <a:r>
              <a:rPr lang="en-IN" sz="2000" dirty="0">
                <a:latin typeface="Times New Roman" panose="02020603050405020304" pitchFamily="18" charset="0"/>
                <a:cs typeface="Times New Roman" panose="02020603050405020304" pitchFamily="18" charset="0"/>
              </a:rPr>
              <a:t>(a) Using a for statement</a:t>
            </a:r>
          </a:p>
          <a:p>
            <a:pPr marL="457200" lvl="1" indent="0" algn="just">
              <a:lnSpc>
                <a:spcPct val="150000"/>
              </a:lnSpc>
              <a:buNone/>
            </a:pPr>
            <a:r>
              <a:rPr lang="en-IN" sz="2000" dirty="0">
                <a:latin typeface="Times New Roman" panose="02020603050405020304" pitchFamily="18" charset="0"/>
                <a:cs typeface="Times New Roman" panose="02020603050405020304" pitchFamily="18" charset="0"/>
              </a:rPr>
              <a:t>(b) Using a while statement</a:t>
            </a:r>
          </a:p>
          <a:p>
            <a:pPr marL="457200" lvl="1" indent="0" algn="just">
              <a:lnSpc>
                <a:spcPct val="150000"/>
              </a:lnSpc>
              <a:buNone/>
            </a:pPr>
            <a:r>
              <a:rPr lang="en-IN" sz="2000" dirty="0">
                <a:latin typeface="Times New Roman" panose="02020603050405020304" pitchFamily="18" charset="0"/>
                <a:cs typeface="Times New Roman" panose="02020603050405020304" pitchFamily="18" charset="0"/>
              </a:rPr>
              <a:t>(c) Using a do-while statement</a:t>
            </a:r>
          </a:p>
          <a:p>
            <a:pPr algn="just">
              <a:lnSpc>
                <a:spcPct val="150000"/>
              </a:lnSpc>
            </a:pPr>
            <a:endParaRPr lang="en-US" sz="20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863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55DB6-2342-1B75-C9C6-B8DAA7A1F2A7}"/>
              </a:ext>
            </a:extLst>
          </p:cNvPr>
          <p:cNvSpPr>
            <a:spLocks noGrp="1"/>
          </p:cNvSpPr>
          <p:nvPr>
            <p:ph type="title"/>
          </p:nvPr>
        </p:nvSpPr>
        <p:spPr>
          <a:xfrm>
            <a:off x="459347" y="294538"/>
            <a:ext cx="10808204"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The while loop </a:t>
            </a:r>
          </a:p>
        </p:txBody>
      </p:sp>
      <p:sp>
        <p:nvSpPr>
          <p:cNvPr id="3" name="Content Placeholder 2">
            <a:extLst>
              <a:ext uri="{FF2B5EF4-FFF2-40B4-BE49-F238E27FC236}">
                <a16:creationId xmlns:a16="http://schemas.microsoft.com/office/drawing/2014/main" id="{22528FD8-71D1-A305-68E1-F47977ECC736}"/>
              </a:ext>
            </a:extLst>
          </p:cNvPr>
          <p:cNvSpPr>
            <a:spLocks noGrp="1"/>
          </p:cNvSpPr>
          <p:nvPr>
            <p:ph idx="1"/>
          </p:nvPr>
        </p:nvSpPr>
        <p:spPr>
          <a:xfrm>
            <a:off x="459347" y="2099733"/>
            <a:ext cx="11123053" cy="3901822"/>
          </a:xfrm>
        </p:spPr>
        <p:txBody>
          <a:bodyPr anchor="ctr">
            <a:normAutofit fontScale="92500" lnSpcReduction="20000"/>
          </a:bodyPr>
          <a:lstStyle/>
          <a:p>
            <a:endParaRPr lang="en-IN" sz="2600" dirty="0">
              <a:latin typeface="Times New Roman" panose="02020603050405020304" pitchFamily="18" charset="0"/>
              <a:cs typeface="Times New Roman" panose="02020603050405020304" pitchFamily="18" charset="0"/>
            </a:endParaRPr>
          </a:p>
          <a:p>
            <a:r>
              <a:rPr lang="en-IN" sz="2600" dirty="0">
                <a:latin typeface="Times New Roman" panose="02020603050405020304" pitchFamily="18" charset="0"/>
                <a:cs typeface="Times New Roman" panose="02020603050405020304" pitchFamily="18" charset="0"/>
              </a:rPr>
              <a:t>The general form of while is as shown below:</a:t>
            </a:r>
          </a:p>
          <a:p>
            <a:pPr marL="0" indent="0">
              <a:buNone/>
            </a:pPr>
            <a:endParaRPr lang="en-IN" sz="2600" dirty="0">
              <a:latin typeface="Times New Roman" panose="02020603050405020304" pitchFamily="18" charset="0"/>
              <a:cs typeface="Times New Roman" panose="02020603050405020304" pitchFamily="18" charset="0"/>
            </a:endParaRPr>
          </a:p>
          <a:p>
            <a:pPr marL="0" indent="0">
              <a:buNone/>
            </a:pPr>
            <a:r>
              <a:rPr lang="en-IN" sz="2200" dirty="0">
                <a:solidFill>
                  <a:schemeClr val="accent1"/>
                </a:solidFill>
                <a:latin typeface="Consolas" panose="020B0609020204030204" pitchFamily="49" charset="0"/>
                <a:cs typeface="Consolas" panose="020B0609020204030204" pitchFamily="49" charset="0"/>
              </a:rPr>
              <a:t>initialise loop counter ;</a:t>
            </a:r>
          </a:p>
          <a:p>
            <a:pPr marL="0" indent="0">
              <a:buNone/>
            </a:pPr>
            <a:r>
              <a:rPr lang="en-IN" sz="2200" dirty="0">
                <a:solidFill>
                  <a:schemeClr val="accent1"/>
                </a:solidFill>
                <a:latin typeface="Consolas" panose="020B0609020204030204" pitchFamily="49" charset="0"/>
                <a:cs typeface="Consolas" panose="020B0609020204030204" pitchFamily="49" charset="0"/>
              </a:rPr>
              <a:t>while ( test loop counter using a condition )</a:t>
            </a:r>
          </a:p>
          <a:p>
            <a:pPr marL="0" indent="0">
              <a:buNone/>
            </a:pPr>
            <a:r>
              <a:rPr lang="en-IN" sz="2200" dirty="0">
                <a:solidFill>
                  <a:schemeClr val="accent1"/>
                </a:solidFill>
                <a:latin typeface="Consolas" panose="020B0609020204030204" pitchFamily="49" charset="0"/>
                <a:cs typeface="Consolas" panose="020B0609020204030204" pitchFamily="49" charset="0"/>
              </a:rPr>
              <a:t>{</a:t>
            </a:r>
          </a:p>
          <a:p>
            <a:pPr marL="0" indent="0">
              <a:buNone/>
            </a:pPr>
            <a:r>
              <a:rPr lang="en-IN" sz="2200" dirty="0">
                <a:solidFill>
                  <a:schemeClr val="accent1"/>
                </a:solidFill>
                <a:latin typeface="Consolas" panose="020B0609020204030204" pitchFamily="49" charset="0"/>
                <a:cs typeface="Consolas" panose="020B0609020204030204" pitchFamily="49" charset="0"/>
              </a:rPr>
              <a:t>do this ;</a:t>
            </a:r>
          </a:p>
          <a:p>
            <a:pPr marL="0" indent="0">
              <a:buNone/>
            </a:pPr>
            <a:r>
              <a:rPr lang="en-IN" sz="2200" dirty="0">
                <a:solidFill>
                  <a:schemeClr val="accent1"/>
                </a:solidFill>
                <a:latin typeface="Consolas" panose="020B0609020204030204" pitchFamily="49" charset="0"/>
                <a:cs typeface="Consolas" panose="020B0609020204030204" pitchFamily="49" charset="0"/>
              </a:rPr>
              <a:t>and this ;</a:t>
            </a:r>
          </a:p>
          <a:p>
            <a:pPr marL="0" indent="0">
              <a:buNone/>
            </a:pPr>
            <a:r>
              <a:rPr lang="en-IN" sz="2200" dirty="0">
                <a:solidFill>
                  <a:schemeClr val="accent1"/>
                </a:solidFill>
                <a:latin typeface="Consolas" panose="020B0609020204030204" pitchFamily="49" charset="0"/>
                <a:cs typeface="Consolas" panose="020B0609020204030204" pitchFamily="49" charset="0"/>
              </a:rPr>
              <a:t>increment loop counter ;</a:t>
            </a:r>
          </a:p>
          <a:p>
            <a:pPr marL="0" indent="0">
              <a:buNone/>
            </a:pPr>
            <a:endParaRPr lang="en-IN" sz="2200" dirty="0">
              <a:solidFill>
                <a:schemeClr val="accent1"/>
              </a:solidFill>
              <a:latin typeface="Consolas" panose="020B0609020204030204" pitchFamily="49" charset="0"/>
              <a:cs typeface="Consolas" panose="020B0609020204030204" pitchFamily="49" charset="0"/>
            </a:endParaRPr>
          </a:p>
          <a:p>
            <a:pPr marL="0" indent="0">
              <a:buNone/>
            </a:pPr>
            <a:r>
              <a:rPr lang="en-IN" sz="2200" dirty="0">
                <a:solidFill>
                  <a:schemeClr val="accent1"/>
                </a:solidFill>
                <a:latin typeface="Consolas" panose="020B0609020204030204" pitchFamily="49" charset="0"/>
                <a:cs typeface="Consolas" panose="020B0609020204030204" pitchFamily="49" charset="0"/>
              </a:rPr>
              <a:t>}</a:t>
            </a:r>
          </a:p>
          <a:p>
            <a:endParaRPr lang="en-IN" dirty="0"/>
          </a:p>
          <a:p>
            <a:pPr marL="0" indent="0">
              <a:buNone/>
            </a:pPr>
            <a:endParaRPr lang="en-US" sz="2000" dirty="0"/>
          </a:p>
        </p:txBody>
      </p:sp>
    </p:spTree>
    <p:extLst>
      <p:ext uri="{BB962C8B-B14F-4D97-AF65-F5344CB8AC3E}">
        <p14:creationId xmlns:p14="http://schemas.microsoft.com/office/powerpoint/2010/main" val="1925619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ABE1E-58ED-58B9-2831-13DC7BAEB256}"/>
              </a:ext>
            </a:extLst>
          </p:cNvPr>
          <p:cNvSpPr>
            <a:spLocks noGrp="1"/>
          </p:cNvSpPr>
          <p:nvPr>
            <p:ph type="title"/>
          </p:nvPr>
        </p:nvSpPr>
        <p:spPr>
          <a:xfrm>
            <a:off x="546265" y="356260"/>
            <a:ext cx="10721285" cy="971947"/>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The for loop </a:t>
            </a:r>
          </a:p>
        </p:txBody>
      </p:sp>
      <p:sp>
        <p:nvSpPr>
          <p:cNvPr id="3" name="Content Placeholder 2">
            <a:extLst>
              <a:ext uri="{FF2B5EF4-FFF2-40B4-BE49-F238E27FC236}">
                <a16:creationId xmlns:a16="http://schemas.microsoft.com/office/drawing/2014/main" id="{32006FE7-A22B-D7A5-918B-23FD7285E7D2}"/>
              </a:ext>
            </a:extLst>
          </p:cNvPr>
          <p:cNvSpPr>
            <a:spLocks noGrp="1"/>
          </p:cNvSpPr>
          <p:nvPr>
            <p:ph idx="1"/>
          </p:nvPr>
        </p:nvSpPr>
        <p:spPr>
          <a:xfrm>
            <a:off x="459350" y="1933297"/>
            <a:ext cx="10636281" cy="4817273"/>
          </a:xfrm>
        </p:spPr>
        <p:txBody>
          <a:bodyPr anchor="ctr">
            <a:normAutofit fontScale="70000" lnSpcReduction="20000"/>
          </a:bodyPr>
          <a:lstStyle/>
          <a:p>
            <a:pPr algn="just">
              <a:lnSpc>
                <a:spcPct val="150000"/>
              </a:lnSpc>
            </a:pPr>
            <a:r>
              <a:rPr lang="en-US" sz="2900" dirty="0">
                <a:latin typeface="Times New Roman" panose="02020603050405020304" pitchFamily="18" charset="0"/>
                <a:cs typeface="Times New Roman" panose="02020603050405020304" pitchFamily="18" charset="0"/>
              </a:rPr>
              <a:t>The for loop allows us to specify three things about the program in a single line: </a:t>
            </a:r>
          </a:p>
          <a:p>
            <a:pPr lvl="1" algn="just">
              <a:lnSpc>
                <a:spcPct val="150000"/>
              </a:lnSpc>
            </a:pPr>
            <a:r>
              <a:rPr lang="en-IN" sz="2900" dirty="0">
                <a:latin typeface="Times New Roman" panose="02020603050405020304" pitchFamily="18" charset="0"/>
                <a:cs typeface="Times New Roman" panose="02020603050405020304" pitchFamily="18" charset="0"/>
              </a:rPr>
              <a:t>Setting a loop counter to an initial value.</a:t>
            </a:r>
          </a:p>
          <a:p>
            <a:pPr lvl="1" algn="just">
              <a:lnSpc>
                <a:spcPct val="150000"/>
              </a:lnSpc>
            </a:pPr>
            <a:r>
              <a:rPr lang="en-IN" sz="2900" dirty="0">
                <a:latin typeface="Times New Roman" panose="02020603050405020304" pitchFamily="18" charset="0"/>
                <a:cs typeface="Times New Roman" panose="02020603050405020304" pitchFamily="18" charset="0"/>
              </a:rPr>
              <a:t>Testing the loop counter to determine whether its value has reached the number of repetitions desired.</a:t>
            </a:r>
          </a:p>
          <a:p>
            <a:pPr lvl="1" algn="just">
              <a:lnSpc>
                <a:spcPct val="150000"/>
              </a:lnSpc>
            </a:pPr>
            <a:r>
              <a:rPr lang="en-IN" sz="2900" dirty="0">
                <a:latin typeface="Times New Roman" panose="02020603050405020304" pitchFamily="18" charset="0"/>
                <a:cs typeface="Times New Roman" panose="02020603050405020304" pitchFamily="18" charset="0"/>
              </a:rPr>
              <a:t>Increasing the value of loop counter each time the program segment within the loop has been executed. </a:t>
            </a:r>
          </a:p>
          <a:p>
            <a:pPr algn="just">
              <a:lnSpc>
                <a:spcPct val="150000"/>
              </a:lnSpc>
            </a:pPr>
            <a:r>
              <a:rPr lang="en-IN" sz="2900" dirty="0">
                <a:latin typeface="Times New Roman" panose="02020603050405020304" pitchFamily="18" charset="0"/>
                <a:cs typeface="Times New Roman" panose="02020603050405020304" pitchFamily="18" charset="0"/>
              </a:rPr>
              <a:t>The general form is: </a:t>
            </a:r>
          </a:p>
          <a:p>
            <a:pPr marL="0" indent="0">
              <a:buNone/>
            </a:pPr>
            <a:r>
              <a:rPr lang="en-IN" sz="2400" dirty="0">
                <a:solidFill>
                  <a:schemeClr val="accent1"/>
                </a:solidFill>
                <a:latin typeface="Consolas" panose="020B0609020204030204" pitchFamily="49" charset="0"/>
                <a:cs typeface="Consolas" panose="020B0609020204030204" pitchFamily="49" charset="0"/>
              </a:rPr>
              <a:t>for ( initialise counter ; test counter ; increment counter )</a:t>
            </a:r>
          </a:p>
          <a:p>
            <a:pPr marL="0" indent="0">
              <a:buNone/>
            </a:pPr>
            <a:r>
              <a:rPr lang="en-IN" sz="2400" dirty="0">
                <a:solidFill>
                  <a:schemeClr val="accent1"/>
                </a:solidFill>
                <a:latin typeface="Consolas" panose="020B0609020204030204" pitchFamily="49" charset="0"/>
                <a:cs typeface="Consolas" panose="020B0609020204030204" pitchFamily="49" charset="0"/>
              </a:rPr>
              <a:t>{  </a:t>
            </a:r>
          </a:p>
          <a:p>
            <a:pPr marL="0" indent="0">
              <a:buNone/>
            </a:pPr>
            <a:r>
              <a:rPr lang="en-IN" sz="2400" dirty="0">
                <a:solidFill>
                  <a:schemeClr val="accent1"/>
                </a:solidFill>
                <a:latin typeface="Consolas" panose="020B0609020204030204" pitchFamily="49" charset="0"/>
                <a:cs typeface="Consolas" panose="020B0609020204030204" pitchFamily="49" charset="0"/>
              </a:rPr>
              <a:t>statement ;</a:t>
            </a:r>
          </a:p>
          <a:p>
            <a:pPr marL="0" indent="0">
              <a:buNone/>
            </a:pPr>
            <a:r>
              <a:rPr lang="en-IN" sz="2400" dirty="0">
                <a:solidFill>
                  <a:schemeClr val="accent1"/>
                </a:solidFill>
                <a:latin typeface="Consolas" panose="020B0609020204030204" pitchFamily="49" charset="0"/>
                <a:cs typeface="Consolas" panose="020B0609020204030204" pitchFamily="49" charset="0"/>
              </a:rPr>
              <a:t>statement ;</a:t>
            </a:r>
          </a:p>
          <a:p>
            <a:pPr marL="0" indent="0">
              <a:buNone/>
            </a:pPr>
            <a:r>
              <a:rPr lang="en-IN" sz="2400" dirty="0">
                <a:solidFill>
                  <a:schemeClr val="accent1"/>
                </a:solidFill>
                <a:latin typeface="Consolas" panose="020B0609020204030204" pitchFamily="49" charset="0"/>
                <a:cs typeface="Consolas" panose="020B0609020204030204" pitchFamily="49" charset="0"/>
              </a:rPr>
              <a:t>}</a:t>
            </a:r>
          </a:p>
          <a:p>
            <a:pPr lvl="1" algn="just">
              <a:lnSpc>
                <a:spcPct val="150000"/>
              </a:lnSpc>
            </a:pPr>
            <a:endParaRPr lang="en-IN" sz="2000" dirty="0">
              <a:solidFill>
                <a:schemeClr val="accent1"/>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476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69B5E-DB61-48BB-C81E-F1091AB73BC5}"/>
              </a:ext>
            </a:extLst>
          </p:cNvPr>
          <p:cNvSpPr>
            <a:spLocks noGrp="1"/>
          </p:cNvSpPr>
          <p:nvPr>
            <p:ph type="title"/>
          </p:nvPr>
        </p:nvSpPr>
        <p:spPr>
          <a:xfrm>
            <a:off x="459347" y="294538"/>
            <a:ext cx="10808204"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Exercises</a:t>
            </a:r>
          </a:p>
        </p:txBody>
      </p:sp>
      <p:sp>
        <p:nvSpPr>
          <p:cNvPr id="3" name="Content Placeholder 2">
            <a:extLst>
              <a:ext uri="{FF2B5EF4-FFF2-40B4-BE49-F238E27FC236}">
                <a16:creationId xmlns:a16="http://schemas.microsoft.com/office/drawing/2014/main" id="{3CE3C8BC-B4A8-974D-AAEC-3A94A6C9A052}"/>
              </a:ext>
            </a:extLst>
          </p:cNvPr>
          <p:cNvSpPr>
            <a:spLocks noGrp="1"/>
          </p:cNvSpPr>
          <p:nvPr>
            <p:ph idx="1"/>
          </p:nvPr>
        </p:nvSpPr>
        <p:spPr>
          <a:xfrm>
            <a:off x="459346" y="1590741"/>
            <a:ext cx="10636280" cy="4817789"/>
          </a:xfrm>
        </p:spPr>
        <p:txBody>
          <a:bodyPr anchor="ctr">
            <a:noAutofit/>
          </a:bodyPr>
          <a:lstStyle/>
          <a:p>
            <a:pPr marL="0" indent="0">
              <a:buNone/>
            </a:pPr>
            <a:endParaRPr lang="en-IN" sz="1400" dirty="0">
              <a:latin typeface="Times New Roman" panose="02020603050405020304" pitchFamily="18" charset="0"/>
              <a:cs typeface="Times New Roman" panose="02020603050405020304" pitchFamily="18" charset="0"/>
            </a:endParaRPr>
          </a:p>
          <a:p>
            <a:pPr marL="342900" indent="-342900">
              <a:buFont typeface="+mj-lt"/>
              <a:buAutoNum type="arabicPeriod" startAt="18"/>
            </a:pPr>
            <a:r>
              <a:rPr lang="en-IN" sz="2000" dirty="0">
                <a:latin typeface="Times New Roman" panose="02020603050405020304" pitchFamily="18" charset="0"/>
                <a:cs typeface="Times New Roman" panose="02020603050405020304" pitchFamily="18" charset="0"/>
              </a:rPr>
              <a:t>Write a program in C to display the first 10 natural numbers.</a:t>
            </a:r>
          </a:p>
          <a:p>
            <a:pPr marL="0" indent="0">
              <a:buNone/>
            </a:pPr>
            <a:r>
              <a:rPr lang="en-IN" sz="1800" i="1" dirty="0">
                <a:solidFill>
                  <a:schemeClr val="accent1"/>
                </a:solidFill>
                <a:latin typeface="Consolas" panose="020B0609020204030204" pitchFamily="49" charset="0"/>
                <a:cs typeface="Consolas" panose="020B0609020204030204" pitchFamily="49" charset="0"/>
              </a:rPr>
              <a:t>Expected Output</a:t>
            </a:r>
            <a:r>
              <a:rPr lang="en-IN" sz="1800" dirty="0">
                <a:solidFill>
                  <a:schemeClr val="accent1"/>
                </a:solidFill>
                <a:latin typeface="Consolas" panose="020B0609020204030204" pitchFamily="49" charset="0"/>
                <a:cs typeface="Consolas" panose="020B0609020204030204" pitchFamily="49" charset="0"/>
              </a:rPr>
              <a:t> :</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1 2 3 4 5 6 7 8 9 10</a:t>
            </a:r>
          </a:p>
          <a:p>
            <a:pPr marL="0" indent="0">
              <a:buNone/>
            </a:pPr>
            <a:endParaRPr lang="en-IN" sz="2000" dirty="0">
              <a:solidFill>
                <a:schemeClr val="accent1"/>
              </a:solidFill>
              <a:latin typeface="Times New Roman" panose="02020603050405020304" pitchFamily="18" charset="0"/>
              <a:cs typeface="Times New Roman" panose="02020603050405020304" pitchFamily="18" charset="0"/>
            </a:endParaRPr>
          </a:p>
          <a:p>
            <a:pPr marL="342900" indent="-342900">
              <a:buFont typeface="+mj-lt"/>
              <a:buAutoNum type="arabicPeriod" startAt="19"/>
            </a:pPr>
            <a:r>
              <a:rPr lang="en-IN" sz="2000" dirty="0">
                <a:latin typeface="Times New Roman" panose="02020603050405020304" pitchFamily="18" charset="0"/>
                <a:cs typeface="Times New Roman" panose="02020603050405020304" pitchFamily="18" charset="0"/>
              </a:rPr>
              <a:t>Write a C program to find the sum of first 10 natural numbers.</a:t>
            </a:r>
          </a:p>
          <a:p>
            <a:pPr marL="0" indent="0">
              <a:buNone/>
            </a:pPr>
            <a:r>
              <a:rPr lang="en-IN" sz="1800" i="1" dirty="0">
                <a:solidFill>
                  <a:schemeClr val="accent1"/>
                </a:solidFill>
                <a:latin typeface="Consolas" panose="020B0609020204030204" pitchFamily="49" charset="0"/>
                <a:cs typeface="Consolas" panose="020B0609020204030204" pitchFamily="49" charset="0"/>
              </a:rPr>
              <a:t>Expected Output</a:t>
            </a:r>
            <a:r>
              <a:rPr lang="en-IN" sz="1800" dirty="0">
                <a:solidFill>
                  <a:schemeClr val="accent1"/>
                </a:solidFill>
                <a:latin typeface="Consolas" panose="020B0609020204030204" pitchFamily="49" charset="0"/>
                <a:cs typeface="Consolas" panose="020B0609020204030204" pitchFamily="49" charset="0"/>
              </a:rPr>
              <a:t> :</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The first 10 natural number is :</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1 2 3 4 5 6 7 8 9 10</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The Sum is : 55</a:t>
            </a:r>
          </a:p>
          <a:p>
            <a:pPr marL="0" indent="0">
              <a:buNone/>
            </a:pPr>
            <a:endParaRPr lang="en-IN" sz="2000" dirty="0">
              <a:solidFill>
                <a:schemeClr val="accent1"/>
              </a:solidFill>
              <a:latin typeface="Times New Roman" panose="02020603050405020304" pitchFamily="18" charset="0"/>
              <a:cs typeface="Times New Roman" panose="02020603050405020304" pitchFamily="18" charset="0"/>
            </a:endParaRPr>
          </a:p>
          <a:p>
            <a:pPr marL="342900" indent="-342900">
              <a:buFont typeface="+mj-lt"/>
              <a:buAutoNum type="arabicPeriod" startAt="20"/>
            </a:pPr>
            <a:r>
              <a:rPr lang="en-IN" sz="2000" dirty="0">
                <a:latin typeface="Times New Roman" panose="02020603050405020304" pitchFamily="18" charset="0"/>
                <a:cs typeface="Times New Roman" panose="02020603050405020304" pitchFamily="18" charset="0"/>
              </a:rPr>
              <a:t>Write a program in C to read n numbers from keyboard and find their sum and average.</a:t>
            </a:r>
          </a:p>
          <a:p>
            <a:pPr marL="0" indent="0">
              <a:buNone/>
            </a:pPr>
            <a:r>
              <a:rPr lang="en-IN" sz="1800" i="1" dirty="0">
                <a:solidFill>
                  <a:schemeClr val="accent1"/>
                </a:solidFill>
                <a:latin typeface="Consolas" panose="020B0609020204030204" pitchFamily="49" charset="0"/>
                <a:cs typeface="Consolas" panose="020B0609020204030204" pitchFamily="49" charset="0"/>
              </a:rPr>
              <a:t>Expected Output</a:t>
            </a:r>
            <a:r>
              <a:rPr lang="en-IN" sz="1800" dirty="0">
                <a:solidFill>
                  <a:schemeClr val="accent1"/>
                </a:solidFill>
                <a:latin typeface="Consolas" panose="020B0609020204030204" pitchFamily="49" charset="0"/>
                <a:cs typeface="Consolas" panose="020B0609020204030204" pitchFamily="49" charset="0"/>
              </a:rPr>
              <a:t> :</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The sum of 10 no is : 55</a:t>
            </a:r>
            <a:br>
              <a:rPr lang="en-IN" sz="1800" dirty="0">
                <a:solidFill>
                  <a:schemeClr val="accent1"/>
                </a:solidFill>
                <a:latin typeface="Consolas" panose="020B0609020204030204" pitchFamily="49" charset="0"/>
                <a:cs typeface="Consolas" panose="020B0609020204030204" pitchFamily="49" charset="0"/>
              </a:rPr>
            </a:br>
            <a:r>
              <a:rPr lang="en-IN" sz="1800" dirty="0">
                <a:solidFill>
                  <a:schemeClr val="accent1"/>
                </a:solidFill>
                <a:latin typeface="Consolas" panose="020B0609020204030204" pitchFamily="49" charset="0"/>
                <a:cs typeface="Consolas" panose="020B0609020204030204" pitchFamily="49" charset="0"/>
              </a:rPr>
              <a:t>The Average is : 5.500000</a:t>
            </a:r>
            <a:endParaRPr lang="en-IN"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55982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2754CB-E03F-D6ED-636B-47A43C7BD723}"/>
              </a:ext>
            </a:extLst>
          </p:cNvPr>
          <p:cNvSpPr>
            <a:spLocks noGrp="1"/>
          </p:cNvSpPr>
          <p:nvPr>
            <p:ph idx="1"/>
          </p:nvPr>
        </p:nvSpPr>
        <p:spPr>
          <a:xfrm>
            <a:off x="838200" y="475013"/>
            <a:ext cx="10515600" cy="5701950"/>
          </a:xfrm>
        </p:spPr>
        <p:txBody>
          <a:bodyPr>
            <a:normAutofit/>
          </a:bodyPr>
          <a:lstStyle/>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rPr>
              <a:t>Write a program in C to display the multiplication table of a given integer. </a:t>
            </a:r>
            <a:br>
              <a:rPr lang="en-IN" sz="2000" dirty="0">
                <a:latin typeface="Times New Roman" panose="02020603050405020304" pitchFamily="18" charset="0"/>
                <a:cs typeface="Times New Roman" panose="02020603050405020304" pitchFamily="18" charset="0"/>
              </a:rPr>
            </a:br>
            <a:r>
              <a:rPr lang="en-IN" sz="2000" dirty="0">
                <a:solidFill>
                  <a:schemeClr val="accent1"/>
                </a:solidFill>
                <a:latin typeface="Consolas" panose="020B0609020204030204" pitchFamily="49" charset="0"/>
                <a:cs typeface="Consolas" panose="020B0609020204030204" pitchFamily="49" charset="0"/>
              </a:rPr>
              <a:t>Test Data :</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Input the number (Table to be calculated) : 15</a:t>
            </a:r>
            <a:br>
              <a:rPr lang="en-IN" sz="2000" dirty="0">
                <a:solidFill>
                  <a:schemeClr val="accent1"/>
                </a:solidFill>
                <a:latin typeface="Consolas" panose="020B0609020204030204" pitchFamily="49" charset="0"/>
                <a:cs typeface="Consolas" panose="020B0609020204030204" pitchFamily="49" charset="0"/>
              </a:rPr>
            </a:br>
            <a:r>
              <a:rPr lang="en-IN" sz="2000" i="1" dirty="0">
                <a:solidFill>
                  <a:schemeClr val="accent1"/>
                </a:solidFill>
                <a:latin typeface="Consolas" panose="020B0609020204030204" pitchFamily="49" charset="0"/>
                <a:cs typeface="Consolas" panose="020B0609020204030204" pitchFamily="49" charset="0"/>
              </a:rPr>
              <a:t>Expected Output</a:t>
            </a:r>
            <a:r>
              <a:rPr lang="en-IN" sz="2000" dirty="0">
                <a:solidFill>
                  <a:schemeClr val="accent1"/>
                </a:solidFill>
                <a:latin typeface="Consolas" panose="020B0609020204030204" pitchFamily="49" charset="0"/>
                <a:cs typeface="Consolas" panose="020B0609020204030204" pitchFamily="49" charset="0"/>
              </a:rPr>
              <a:t> :</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15 X 1 = 15</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a:t>
            </a:r>
            <a:br>
              <a:rPr lang="en-IN" sz="2000" dirty="0">
                <a:solidFill>
                  <a:schemeClr val="accent1"/>
                </a:solidFill>
                <a:latin typeface="Consolas" panose="020B0609020204030204" pitchFamily="49" charset="0"/>
                <a:cs typeface="Consolas" panose="020B0609020204030204" pitchFamily="49" charset="0"/>
              </a:rPr>
            </a:br>
            <a:r>
              <a:rPr lang="en-IN" sz="2000" dirty="0">
                <a:solidFill>
                  <a:schemeClr val="accent1"/>
                </a:solidFill>
                <a:latin typeface="Consolas" panose="020B0609020204030204" pitchFamily="49" charset="0"/>
                <a:cs typeface="Consolas" panose="020B0609020204030204" pitchFamily="49" charset="0"/>
              </a:rPr>
              <a:t>15 X 10 = 150</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rPr>
              <a:t>Program to take a number as an input then then print reverse of the number.</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Write a C program to count number of digits in a number</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Write a C program to find sum of all even numbers between 1 to n</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Write a C program to find sum of first and last digit of a number.</a:t>
            </a:r>
            <a:endParaRPr lang="en-IN" sz="2000" dirty="0">
              <a:latin typeface="Times New Roman" panose="02020603050405020304" pitchFamily="18" charset="0"/>
              <a:cs typeface="Times New Roman" panose="02020603050405020304" pitchFamily="18" charset="0"/>
            </a:endParaRP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Write a C program to swap first and last digits of a number</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Write a C program to calculate sum of digits of a number</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arabicPeriod" startAt="21"/>
            </a:pPr>
            <a:r>
              <a:rPr lang="en-IN" sz="2000" dirty="0">
                <a:latin typeface="Times New Roman" panose="02020603050405020304" pitchFamily="18" charset="0"/>
                <a:cs typeface="Times New Roman" panose="02020603050405020304" pitchFamily="18" charset="0"/>
              </a:rPr>
              <a:t>Write a program to find the factorial value of any number entered through the keyboard</a:t>
            </a:r>
          </a:p>
          <a:p>
            <a:pPr marL="0" indent="0">
              <a:buNone/>
            </a:pPr>
            <a:endParaRPr lang="en-US" sz="2000" dirty="0"/>
          </a:p>
        </p:txBody>
      </p:sp>
    </p:spTree>
    <p:extLst>
      <p:ext uri="{BB962C8B-B14F-4D97-AF65-F5344CB8AC3E}">
        <p14:creationId xmlns:p14="http://schemas.microsoft.com/office/powerpoint/2010/main" val="762962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7AC68-1232-19A4-7B44-2CDB1F99CF41}"/>
              </a:ext>
            </a:extLst>
          </p:cNvPr>
          <p:cNvSpPr>
            <a:spLocks noGrp="1"/>
          </p:cNvSpPr>
          <p:nvPr>
            <p:ph idx="1"/>
          </p:nvPr>
        </p:nvSpPr>
        <p:spPr>
          <a:xfrm>
            <a:off x="838200" y="463138"/>
            <a:ext cx="10515600" cy="5713825"/>
          </a:xfrm>
        </p:spPr>
        <p:txBody>
          <a:bodyPr>
            <a:normAutofit/>
          </a:bodyPr>
          <a:lstStyle/>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rPr>
              <a:t>Write a program to find the factorial value of any number entered through the keyboard. </a:t>
            </a: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rPr>
              <a:t>Two numbers are entered through the keyboard. Write a program to find the value of one number raised to the power of another.</a:t>
            </a: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rPr>
              <a:t>Write a program to print all the ASCII values and their equivalent characters using a for loop. The ASCII values vary from 0 to 255.</a:t>
            </a: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rPr>
              <a:t>Write a program to calculate overtime pay of 10 employees. Overtime is paid at the rate of Rs. 12.00 per hour for every hour worked above 40 hours. Assume that employees do not work for fractional part of an hour.</a:t>
            </a: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Write a C program to check whether a number is Prime number or not.</a:t>
            </a: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Write a C program to print all Prime numbers between 1 to n.</a:t>
            </a:r>
            <a:endParaRPr lang="en-IN" sz="20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29"/>
            </a:pPr>
            <a:r>
              <a:rPr lang="en-IN"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Write a C program to find sum of all prime numbers between 1 to n</a:t>
            </a:r>
            <a:r>
              <a:rPr lang="en-IN" sz="2000" dirty="0">
                <a:latin typeface="Times New Roman" panose="02020603050405020304" pitchFamily="18" charset="0"/>
                <a:cs typeface="Times New Roman" panose="02020603050405020304" pitchFamily="18" charset="0"/>
              </a:rPr>
              <a:t>.</a:t>
            </a:r>
          </a:p>
          <a:p>
            <a:pPr marL="514350" indent="-514350" algn="just">
              <a:buFont typeface="+mj-lt"/>
              <a:buAutoNum type="arabicPeriod" startAt="29"/>
            </a:pPr>
            <a:endParaRPr lang="en-IN" sz="2000" dirty="0">
              <a:latin typeface="Times New Roman" panose="02020603050405020304" pitchFamily="18" charset="0"/>
              <a:cs typeface="Times New Roman" panose="02020603050405020304" pitchFamily="18" charset="0"/>
            </a:endParaRPr>
          </a:p>
          <a:p>
            <a:pPr algn="just"/>
            <a:endParaRPr lang="en-US" sz="2000" dirty="0"/>
          </a:p>
        </p:txBody>
      </p:sp>
    </p:spTree>
    <p:extLst>
      <p:ext uri="{BB962C8B-B14F-4D97-AF65-F5344CB8AC3E}">
        <p14:creationId xmlns:p14="http://schemas.microsoft.com/office/powerpoint/2010/main" val="391790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87B7-B66B-54AB-9757-E427F8F614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A4F98D-D0D7-D651-5181-3302441296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7923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67AF-377C-F8B2-5C7A-66C2B5FA90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37C4E5-864B-0D9E-2FE8-1BBA48FDC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2541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E30F4-8D35-5A3B-F2C7-932BCD2FBC11}"/>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latin typeface="Times New Roman" panose="02020603050405020304" pitchFamily="18" charset="0"/>
                <a:cs typeface="Times New Roman" panose="02020603050405020304" pitchFamily="18" charset="0"/>
              </a:rPr>
              <a:t>Some things to Remember </a:t>
            </a:r>
          </a:p>
        </p:txBody>
      </p:sp>
      <p:graphicFrame>
        <p:nvGraphicFramePr>
          <p:cNvPr id="22" name="Content Placeholder 2">
            <a:extLst>
              <a:ext uri="{FF2B5EF4-FFF2-40B4-BE49-F238E27FC236}">
                <a16:creationId xmlns:a16="http://schemas.microsoft.com/office/drawing/2014/main" id="{BCEADAB6-B395-BB4F-6F4E-68CF917725E8}"/>
              </a:ext>
            </a:extLst>
          </p:cNvPr>
          <p:cNvGraphicFramePr>
            <a:graphicFrameLocks noGrp="1"/>
          </p:cNvGraphicFramePr>
          <p:nvPr>
            <p:ph idx="1"/>
            <p:extLst>
              <p:ext uri="{D42A27DB-BD31-4B8C-83A1-F6EECF244321}">
                <p14:modId xmlns:p14="http://schemas.microsoft.com/office/powerpoint/2010/main" val="292067382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69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4DF76FA0-0E87-FECF-CDF7-F3DAC5A58ADC}"/>
              </a:ext>
            </a:extLst>
          </p:cNvPr>
          <p:cNvPicPr>
            <a:picLocks noGrp="1" noChangeAspect="1"/>
          </p:cNvPicPr>
          <p:nvPr>
            <p:ph idx="1"/>
          </p:nvPr>
        </p:nvPicPr>
        <p:blipFill rotWithShape="1">
          <a:blip r:embed="rId2"/>
          <a:srcRect l="24006" t="8610" r="24689" b="9960"/>
          <a:stretch/>
        </p:blipFill>
        <p:spPr>
          <a:xfrm>
            <a:off x="2800350" y="325069"/>
            <a:ext cx="6257925" cy="6207862"/>
          </a:xfrm>
        </p:spPr>
      </p:pic>
    </p:spTree>
    <p:extLst>
      <p:ext uri="{BB962C8B-B14F-4D97-AF65-F5344CB8AC3E}">
        <p14:creationId xmlns:p14="http://schemas.microsoft.com/office/powerpoint/2010/main" val="3175893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AE76E-DCCD-567B-57C4-EEDF10BE5BBF}"/>
              </a:ext>
            </a:extLst>
          </p:cNvPr>
          <p:cNvSpPr>
            <a:spLocks noGrp="1"/>
          </p:cNvSpPr>
          <p:nvPr>
            <p:ph type="title"/>
          </p:nvPr>
        </p:nvSpPr>
        <p:spPr>
          <a:xfrm>
            <a:off x="459346" y="278535"/>
            <a:ext cx="9895951" cy="1033669"/>
          </a:xfrm>
        </p:spPr>
        <p:txBody>
          <a:bodyPr>
            <a:normAutofit/>
          </a:bodyPr>
          <a:lstStyle/>
          <a:p>
            <a:r>
              <a:rPr lang="en-US" sz="4000" dirty="0">
                <a:solidFill>
                  <a:srgbClr val="FFFFFF"/>
                </a:solidFill>
                <a:latin typeface="Times New Roman" panose="02020603050405020304" pitchFamily="18" charset="0"/>
                <a:cs typeface="Times New Roman" panose="02020603050405020304" pitchFamily="18" charset="0"/>
              </a:rPr>
              <a:t>Lecture Objectives </a:t>
            </a:r>
          </a:p>
        </p:txBody>
      </p:sp>
      <p:sp>
        <p:nvSpPr>
          <p:cNvPr id="3" name="Content Placeholder 2">
            <a:extLst>
              <a:ext uri="{FF2B5EF4-FFF2-40B4-BE49-F238E27FC236}">
                <a16:creationId xmlns:a16="http://schemas.microsoft.com/office/drawing/2014/main" id="{95C67F76-CD8B-CF65-4B53-B3B5B4FE0A60}"/>
              </a:ext>
            </a:extLst>
          </p:cNvPr>
          <p:cNvSpPr>
            <a:spLocks noGrp="1"/>
          </p:cNvSpPr>
          <p:nvPr>
            <p:ph idx="1"/>
          </p:nvPr>
        </p:nvSpPr>
        <p:spPr>
          <a:xfrm>
            <a:off x="459346" y="2061021"/>
            <a:ext cx="9724031" cy="4325491"/>
          </a:xfrm>
        </p:spPr>
        <p:txBody>
          <a:bodyPr anchor="ctr">
            <a:normAutofit fontScale="92500" lnSpcReduction="20000"/>
          </a:bodyPr>
          <a:lstStyle/>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Basic Programming Concepts </a:t>
            </a:r>
          </a:p>
          <a:p>
            <a:pPr lvl="1">
              <a:lnSpc>
                <a:spcPct val="150000"/>
              </a:lnSpc>
            </a:pPr>
            <a:r>
              <a:rPr lang="en-US" dirty="0">
                <a:latin typeface="Times New Roman" panose="02020603050405020304" pitchFamily="18" charset="0"/>
                <a:cs typeface="Times New Roman" panose="02020603050405020304" pitchFamily="18" charset="0"/>
              </a:rPr>
              <a:t>What is C </a:t>
            </a:r>
          </a:p>
          <a:p>
            <a:pPr lvl="1">
              <a:lnSpc>
                <a:spcPct val="150000"/>
              </a:lnSpc>
            </a:pPr>
            <a:r>
              <a:rPr lang="en-US" dirty="0">
                <a:latin typeface="Times New Roman" panose="02020603050405020304" pitchFamily="18" charset="0"/>
                <a:cs typeface="Times New Roman" panose="02020603050405020304" pitchFamily="18" charset="0"/>
              </a:rPr>
              <a:t>Getting Started with C</a:t>
            </a:r>
          </a:p>
          <a:p>
            <a:pPr lvl="1">
              <a:lnSpc>
                <a:spcPct val="150000"/>
              </a:lnSpc>
            </a:pPr>
            <a:r>
              <a:rPr lang="en-IN" dirty="0">
                <a:latin typeface="Times New Roman" panose="02020603050405020304" pitchFamily="18" charset="0"/>
                <a:cs typeface="Times New Roman" panose="02020603050405020304" pitchFamily="18" charset="0"/>
              </a:rPr>
              <a:t>The C Character Set</a:t>
            </a:r>
          </a:p>
          <a:p>
            <a:pPr lvl="1">
              <a:lnSpc>
                <a:spcPct val="150000"/>
              </a:lnSpc>
            </a:pPr>
            <a:r>
              <a:rPr lang="en-IN" dirty="0">
                <a:latin typeface="Times New Roman" panose="02020603050405020304" pitchFamily="18" charset="0"/>
                <a:cs typeface="Times New Roman" panose="02020603050405020304" pitchFamily="18" charset="0"/>
              </a:rPr>
              <a:t>Constants, Variables and Keywords </a:t>
            </a:r>
          </a:p>
          <a:p>
            <a:pPr lvl="1">
              <a:lnSpc>
                <a:spcPct val="150000"/>
              </a:lnSpc>
            </a:pPr>
            <a:r>
              <a:rPr lang="en-IN" dirty="0">
                <a:latin typeface="Times New Roman" panose="02020603050405020304" pitchFamily="18" charset="0"/>
                <a:cs typeface="Times New Roman" panose="02020603050405020304" pitchFamily="18" charset="0"/>
              </a:rPr>
              <a:t>The First C Program </a:t>
            </a:r>
          </a:p>
          <a:p>
            <a:pPr lvl="1">
              <a:lnSpc>
                <a:spcPct val="150000"/>
              </a:lnSpc>
            </a:pPr>
            <a:r>
              <a:rPr lang="en-IN" dirty="0">
                <a:latin typeface="Times New Roman" panose="02020603050405020304" pitchFamily="18" charset="0"/>
                <a:cs typeface="Times New Roman" panose="02020603050405020304" pitchFamily="18" charset="0"/>
              </a:rPr>
              <a:t>Compilation and Execution</a:t>
            </a:r>
            <a:endParaRPr lang="en-US"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4155090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8EC2F-9C14-7B9B-527D-71F71236AC89}"/>
              </a:ext>
            </a:extLst>
          </p:cNvPr>
          <p:cNvSpPr>
            <a:spLocks noGrp="1"/>
          </p:cNvSpPr>
          <p:nvPr>
            <p:ph type="title"/>
          </p:nvPr>
        </p:nvSpPr>
        <p:spPr>
          <a:xfrm>
            <a:off x="459347" y="294538"/>
            <a:ext cx="10808204"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What is C?</a:t>
            </a:r>
          </a:p>
        </p:txBody>
      </p:sp>
      <p:sp>
        <p:nvSpPr>
          <p:cNvPr id="3" name="Content Placeholder 2">
            <a:extLst>
              <a:ext uri="{FF2B5EF4-FFF2-40B4-BE49-F238E27FC236}">
                <a16:creationId xmlns:a16="http://schemas.microsoft.com/office/drawing/2014/main" id="{FE6859D0-BC5D-083B-BBF6-976A7ABD084F}"/>
              </a:ext>
            </a:extLst>
          </p:cNvPr>
          <p:cNvSpPr>
            <a:spLocks noGrp="1"/>
          </p:cNvSpPr>
          <p:nvPr>
            <p:ph idx="1"/>
          </p:nvPr>
        </p:nvSpPr>
        <p:spPr>
          <a:xfrm>
            <a:off x="314325" y="1891970"/>
            <a:ext cx="10781305" cy="4109585"/>
          </a:xfrm>
        </p:spPr>
        <p:txBody>
          <a:bodyPr anchor="ctr">
            <a:normAutofit/>
          </a:bodyPr>
          <a:lstStyle/>
          <a:p>
            <a:pPr>
              <a:lnSpc>
                <a:spcPct val="150000"/>
              </a:lnSpc>
            </a:pPr>
            <a:r>
              <a:rPr lang="en-IN" sz="2400" dirty="0">
                <a:latin typeface="Times New Roman" panose="02020603050405020304" pitchFamily="18" charset="0"/>
                <a:cs typeface="Times New Roman" panose="02020603050405020304" pitchFamily="18" charset="0"/>
              </a:rPr>
              <a:t>C is a programming language developed at AT &amp; T’s Bell Laboratories of USA in 1972. </a:t>
            </a:r>
          </a:p>
          <a:p>
            <a:pPr>
              <a:lnSpc>
                <a:spcPct val="150000"/>
              </a:lnSpc>
            </a:pPr>
            <a:r>
              <a:rPr lang="en-IN" sz="2400" dirty="0">
                <a:latin typeface="Times New Roman" panose="02020603050405020304" pitchFamily="18" charset="0"/>
                <a:cs typeface="Times New Roman" panose="02020603050405020304" pitchFamily="18" charset="0"/>
              </a:rPr>
              <a:t>It was designed and written by a man named Dennis Ritchie. </a:t>
            </a:r>
          </a:p>
          <a:p>
            <a:pPr>
              <a:lnSpc>
                <a:spcPct val="150000"/>
              </a:lnSpc>
            </a:pPr>
            <a:r>
              <a:rPr lang="en-IN" sz="2400" dirty="0">
                <a:latin typeface="Times New Roman" panose="02020603050405020304" pitchFamily="18" charset="0"/>
                <a:cs typeface="Times New Roman" panose="02020603050405020304" pitchFamily="18" charset="0"/>
              </a:rPr>
              <a:t>Reliable, simple and easy to use.</a:t>
            </a:r>
          </a:p>
          <a:p>
            <a:pPr>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71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BEB3B-3309-645C-0E76-CB213309DA06}"/>
              </a:ext>
            </a:extLst>
          </p:cNvPr>
          <p:cNvSpPr>
            <a:spLocks noGrp="1"/>
          </p:cNvSpPr>
          <p:nvPr>
            <p:ph type="title"/>
          </p:nvPr>
        </p:nvSpPr>
        <p:spPr>
          <a:xfrm>
            <a:off x="459346" y="278535"/>
            <a:ext cx="9895951" cy="1033669"/>
          </a:xfrm>
        </p:spPr>
        <p:txBody>
          <a:bodyPr>
            <a:normAutofit/>
          </a:bodyPr>
          <a:lstStyle/>
          <a:p>
            <a:r>
              <a:rPr lang="en-US" sz="3200" dirty="0">
                <a:solidFill>
                  <a:srgbClr val="FFFFFF"/>
                </a:solidFill>
                <a:latin typeface="Times New Roman" panose="02020603050405020304" pitchFamily="18" charset="0"/>
                <a:cs typeface="Times New Roman" panose="02020603050405020304" pitchFamily="18" charset="0"/>
              </a:rPr>
              <a:t>Why learn C?</a:t>
            </a:r>
          </a:p>
        </p:txBody>
      </p:sp>
      <p:sp>
        <p:nvSpPr>
          <p:cNvPr id="3" name="Content Placeholder 2">
            <a:extLst>
              <a:ext uri="{FF2B5EF4-FFF2-40B4-BE49-F238E27FC236}">
                <a16:creationId xmlns:a16="http://schemas.microsoft.com/office/drawing/2014/main" id="{F02CDE9B-942C-B7B8-AA0C-6218734EF888}"/>
              </a:ext>
            </a:extLst>
          </p:cNvPr>
          <p:cNvSpPr>
            <a:spLocks noGrp="1"/>
          </p:cNvSpPr>
          <p:nvPr>
            <p:ph idx="1"/>
          </p:nvPr>
        </p:nvSpPr>
        <p:spPr>
          <a:xfrm>
            <a:off x="459347" y="2318197"/>
            <a:ext cx="10636284" cy="3683358"/>
          </a:xfrm>
        </p:spPr>
        <p:txBody>
          <a:bodyPr anchor="ctr">
            <a:normAutofit lnSpcReduction="10000"/>
          </a:bodyPr>
          <a:lstStyle/>
          <a:p>
            <a:pPr algn="just">
              <a:lnSpc>
                <a:spcPct val="150000"/>
              </a:lnSpc>
            </a:pPr>
            <a:r>
              <a:rPr lang="en-IN" sz="2000" dirty="0">
                <a:latin typeface="Times New Roman" panose="02020603050405020304" pitchFamily="18" charset="0"/>
                <a:cs typeface="Times New Roman" panose="02020603050405020304" pitchFamily="18" charset="0"/>
              </a:rPr>
              <a:t>It is one of the most popular programming language in the world</a:t>
            </a:r>
          </a:p>
          <a:p>
            <a:pPr algn="just">
              <a:lnSpc>
                <a:spcPct val="150000"/>
              </a:lnSpc>
            </a:pPr>
            <a:r>
              <a:rPr lang="en-IN" sz="2000" dirty="0">
                <a:latin typeface="Times New Roman" panose="02020603050405020304" pitchFamily="18" charset="0"/>
                <a:cs typeface="Times New Roman" panose="02020603050405020304" pitchFamily="18" charset="0"/>
              </a:rPr>
              <a:t>If you know C, you will have no problem learning other popular programming languages such as Java, Python, C++, C#, etc, as the syntax is similar</a:t>
            </a:r>
          </a:p>
          <a:p>
            <a:pPr algn="just">
              <a:lnSpc>
                <a:spcPct val="150000"/>
              </a:lnSpc>
            </a:pPr>
            <a:r>
              <a:rPr lang="en-IN" sz="2000" dirty="0">
                <a:latin typeface="Times New Roman" panose="02020603050405020304" pitchFamily="18" charset="0"/>
                <a:cs typeface="Times New Roman" panose="02020603050405020304" pitchFamily="18" charset="0"/>
              </a:rPr>
              <a:t>C is very fast, compared to other programming languages, like </a:t>
            </a:r>
            <a:r>
              <a:rPr lang="en-IN" sz="2000" dirty="0">
                <a:latin typeface="Times New Roman" panose="02020603050405020304" pitchFamily="18" charset="0"/>
                <a:cs typeface="Times New Roman" panose="02020603050405020304" pitchFamily="18" charset="0"/>
                <a:hlinkClick r:id="rId2"/>
              </a:rPr>
              <a:t>Java</a:t>
            </a:r>
            <a:r>
              <a:rPr lang="en-IN" sz="2000" dirty="0">
                <a:latin typeface="Times New Roman" panose="02020603050405020304" pitchFamily="18" charset="0"/>
                <a:cs typeface="Times New Roman" panose="02020603050405020304" pitchFamily="18" charset="0"/>
              </a:rPr>
              <a:t> and </a:t>
            </a:r>
            <a:r>
              <a:rPr lang="en-IN" sz="2000" dirty="0">
                <a:latin typeface="Times New Roman" panose="02020603050405020304" pitchFamily="18" charset="0"/>
                <a:cs typeface="Times New Roman" panose="02020603050405020304" pitchFamily="18" charset="0"/>
                <a:hlinkClick r:id="rId3"/>
              </a:rPr>
              <a:t>Python</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C is very versatile; it can be used in both applications and technologies</a:t>
            </a:r>
          </a:p>
          <a:p>
            <a:pPr marL="0" indent="0" algn="just">
              <a:lnSpc>
                <a:spcPct val="150000"/>
              </a:lnSpc>
              <a:buNone/>
            </a:pPr>
            <a:br>
              <a:rPr lang="en-IN" sz="2000" dirty="0"/>
            </a:br>
            <a:endParaRPr lang="en-US" sz="2000" dirty="0"/>
          </a:p>
        </p:txBody>
      </p:sp>
    </p:spTree>
    <p:extLst>
      <p:ext uri="{BB962C8B-B14F-4D97-AF65-F5344CB8AC3E}">
        <p14:creationId xmlns:p14="http://schemas.microsoft.com/office/powerpoint/2010/main" val="133910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5403</TotalTime>
  <Words>2940</Words>
  <Application>Microsoft Macintosh PowerPoint</Application>
  <PresentationFormat>Widescreen</PresentationFormat>
  <Paragraphs>330</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Consolas</vt:lpstr>
      <vt:lpstr>Courier New</vt:lpstr>
      <vt:lpstr>Times New Roman</vt:lpstr>
      <vt:lpstr>Office Theme</vt:lpstr>
      <vt:lpstr>      Introduction to Programming: Getting Started in C   </vt:lpstr>
      <vt:lpstr>PowerPoint Presentation</vt:lpstr>
      <vt:lpstr>PowerPoint Presentation</vt:lpstr>
      <vt:lpstr>PowerPoint Presentation</vt:lpstr>
      <vt:lpstr>Some things to Remember </vt:lpstr>
      <vt:lpstr>PowerPoint Presentation</vt:lpstr>
      <vt:lpstr>Lecture Objectives </vt:lpstr>
      <vt:lpstr>What is C?</vt:lpstr>
      <vt:lpstr>Why learn C?</vt:lpstr>
      <vt:lpstr>Getting Started with C</vt:lpstr>
      <vt:lpstr>The C Character Set </vt:lpstr>
      <vt:lpstr>C Variables</vt:lpstr>
      <vt:lpstr>Declaring a variable </vt:lpstr>
      <vt:lpstr>Rules for Constructing Variable Names</vt:lpstr>
      <vt:lpstr>C Data Types </vt:lpstr>
      <vt:lpstr>PowerPoint Presentation</vt:lpstr>
      <vt:lpstr>C Keywords </vt:lpstr>
      <vt:lpstr>PowerPoint Presentation</vt:lpstr>
      <vt:lpstr>C Operators </vt:lpstr>
      <vt:lpstr>Assignment Operators </vt:lpstr>
      <vt:lpstr>Comparison Operator</vt:lpstr>
      <vt:lpstr>Logical Operators </vt:lpstr>
      <vt:lpstr>The First C Program </vt:lpstr>
      <vt:lpstr>PowerPoint Presentation</vt:lpstr>
      <vt:lpstr>PowerPoint Presentation</vt:lpstr>
      <vt:lpstr>Exercises </vt:lpstr>
      <vt:lpstr>Taking Input from the User/Receiving Inputs </vt:lpstr>
      <vt:lpstr>PowerPoint Presentation</vt:lpstr>
      <vt:lpstr>Main Function</vt:lpstr>
      <vt:lpstr>If – Else </vt:lpstr>
      <vt:lpstr>PowerPoint Presentation</vt:lpstr>
      <vt:lpstr>Conditional Operator </vt:lpstr>
      <vt:lpstr>Quick Quiz </vt:lpstr>
      <vt:lpstr>PowerPoint Presentation</vt:lpstr>
      <vt:lpstr>PowerPoint Presentation</vt:lpstr>
      <vt:lpstr>PowerPoint Presentation</vt:lpstr>
      <vt:lpstr>Exercises</vt:lpstr>
      <vt:lpstr>PowerPoint Presentation</vt:lpstr>
      <vt:lpstr>PowerPoint Presentation</vt:lpstr>
      <vt:lpstr>The loop control structure </vt:lpstr>
      <vt:lpstr>The while loop </vt:lpstr>
      <vt:lpstr>The for loop </vt:lpstr>
      <vt:lpstr>Exercises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Programming: Getting Started in C   </dc:title>
  <dc:creator>Nikita Singh</dc:creator>
  <cp:lastModifiedBy>Nikita Singh</cp:lastModifiedBy>
  <cp:revision>60</cp:revision>
  <cp:lastPrinted>2022-09-07T06:37:25Z</cp:lastPrinted>
  <dcterms:created xsi:type="dcterms:W3CDTF">2022-09-01T08:51:53Z</dcterms:created>
  <dcterms:modified xsi:type="dcterms:W3CDTF">2022-09-09T06:07:29Z</dcterms:modified>
</cp:coreProperties>
</file>